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67" r:id="rId4"/>
    <p:sldId id="466" r:id="rId5"/>
    <p:sldId id="467" r:id="rId6"/>
    <p:sldId id="468" r:id="rId7"/>
    <p:sldId id="469" r:id="rId8"/>
    <p:sldId id="333" r:id="rId9"/>
    <p:sldId id="305" r:id="rId10"/>
    <p:sldId id="309" r:id="rId11"/>
    <p:sldId id="334" r:id="rId12"/>
    <p:sldId id="335" r:id="rId13"/>
    <p:sldId id="493" r:id="rId14"/>
    <p:sldId id="289" r:id="rId15"/>
    <p:sldId id="336" r:id="rId16"/>
    <p:sldId id="337" r:id="rId17"/>
    <p:sldId id="287" r:id="rId18"/>
    <p:sldId id="338" r:id="rId19"/>
    <p:sldId id="423" r:id="rId20"/>
    <p:sldId id="279" r:id="rId21"/>
    <p:sldId id="280" r:id="rId22"/>
    <p:sldId id="486" r:id="rId23"/>
    <p:sldId id="489" r:id="rId24"/>
    <p:sldId id="488" r:id="rId25"/>
    <p:sldId id="492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37"/>
        <p:guide pos="2880"/>
      </p:guideLst>
    </p:cSldViewPr>
  </p:slideViewPr>
  <p:gridSpacing cx="69849" cy="6984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41300"/>
            <a:ext cx="2057400" cy="588486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41300"/>
            <a:ext cx="6052930" cy="58848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77925"/>
            <a:ext cx="4032504" cy="49482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177925"/>
            <a:ext cx="4032504" cy="49482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41300"/>
            <a:ext cx="2057400" cy="5884863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41300"/>
            <a:ext cx="6052930" cy="588486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77925"/>
            <a:ext cx="4032504" cy="49482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177925"/>
            <a:ext cx="4032504" cy="49482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84188" y="241300"/>
            <a:ext cx="8202612" cy="66675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ctr" anchorCtr="0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177925"/>
            <a:ext cx="8229600" cy="49482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96038"/>
            <a:ext cx="2133600" cy="3175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96038"/>
            <a:ext cx="2895600" cy="3175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lvl="0" fontAlgn="base"/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96038"/>
            <a:ext cx="2133600" cy="3175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</p:titleStyle>
    <p:bodyStyle>
      <a:lvl1pPr marL="0" lvl="0" indent="0" algn="l" defTabSz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0" lvl="1" indent="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0" lvl="2" indent="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0" lvl="3" indent="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0" lvl="4" indent="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84188" y="241300"/>
            <a:ext cx="8202612" cy="666750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ctr" anchorCtr="0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177925"/>
            <a:ext cx="8229600" cy="49482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lvl="0" indent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396038"/>
            <a:ext cx="2133600" cy="3175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396038"/>
            <a:ext cx="2895600" cy="3175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algn="ctr"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lvl="0" fontAlgn="base"/>
            <a:endParaRPr strike="noStrike" noProof="1">
              <a:sym typeface="Arial" panose="020B0604020202020204" pitchFamily="34" charset="0"/>
            </a:endParaRPr>
          </a:p>
        </p:txBody>
      </p:sp>
      <p:sp>
        <p:nvSpPr>
          <p:cNvPr id="2054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396038"/>
            <a:ext cx="2133600" cy="3175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algn="r">
              <a:defRPr sz="1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</a:fld>
            <a:endParaRPr lang="zh-CN" altLang="en-US" strike="noStrike" noProof="1" dirty="0"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eaLnBrk="1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kern="12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</p:titleStyle>
    <p:bodyStyle>
      <a:lvl1pPr marL="0" lvl="0" indent="0" algn="l" defTabSz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kern="120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0" lvl="1" indent="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kern="120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0" lvl="2" indent="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1800" kern="120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0" lvl="3" indent="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1800" kern="120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0" lvl="4" indent="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800" kern="120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800" kern="120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800" kern="120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800" kern="120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1800" kern="1200">
          <a:solidFill>
            <a:schemeClr val="bg2"/>
          </a:solidFill>
          <a:latin typeface="+mn-lt"/>
          <a:ea typeface="+mn-ea"/>
          <a:cs typeface="+mn-cs"/>
          <a:sym typeface="Arial" panose="020B0604020202020204" pitchFamily="3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300" y="-303212"/>
            <a:ext cx="3735388" cy="1493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063" y="4875213"/>
            <a:ext cx="4706937" cy="1982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矩形 2063"/>
          <p:cNvSpPr>
            <a:spLocks noTextEdit="1"/>
          </p:cNvSpPr>
          <p:nvPr/>
        </p:nvSpPr>
        <p:spPr>
          <a:xfrm>
            <a:off x="1219200" y="5384800"/>
            <a:ext cx="4125913" cy="33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溧阳市昆仑小学　韩晶</a:t>
            </a:r>
            <a:endParaRPr lang="zh-CN" altLang="en-US" sz="8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077" name="图片 1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1961833"/>
            <a:ext cx="5510213" cy="2427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2290" name="组合 16385"/>
          <p:cNvGrpSpPr/>
          <p:nvPr/>
        </p:nvGrpSpPr>
        <p:grpSpPr>
          <a:xfrm>
            <a:off x="0" y="241300"/>
            <a:ext cx="457200" cy="585788"/>
            <a:chOff x="0" y="0"/>
            <a:chExt cx="720" cy="922"/>
          </a:xfrm>
        </p:grpSpPr>
        <p:sp>
          <p:nvSpPr>
            <p:cNvPr id="12291" name="Rectangle 8"/>
            <p:cNvSpPr/>
            <p:nvPr/>
          </p:nvSpPr>
          <p:spPr>
            <a:xfrm>
              <a:off x="0" y="0"/>
              <a:ext cx="474" cy="922"/>
            </a:xfrm>
            <a:prstGeom prst="rect">
              <a:avLst/>
            </a:prstGeom>
            <a:solidFill>
              <a:srgbClr val="54BBDC"/>
            </a:solidFill>
            <a:ln w="9525" cap="flat" cmpd="sng">
              <a:solidFill>
                <a:srgbClr val="54BBD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12292" name="Rectangle 9"/>
            <p:cNvSpPr/>
            <p:nvPr/>
          </p:nvSpPr>
          <p:spPr>
            <a:xfrm>
              <a:off x="600" y="0"/>
              <a:ext cx="120" cy="922"/>
            </a:xfrm>
            <a:prstGeom prst="rect">
              <a:avLst/>
            </a:prstGeom>
            <a:solidFill>
              <a:srgbClr val="73C8BE"/>
            </a:solidFill>
            <a:ln w="9525" cap="flat" cmpd="sng">
              <a:solidFill>
                <a:srgbClr val="73C8B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2293" name="图片 206851" descr="Img252748543"/>
          <p:cNvPicPr/>
          <p:nvPr/>
        </p:nvPicPr>
        <p:blipFill>
          <a:blip r:embed="rId1"/>
          <a:stretch>
            <a:fillRect/>
          </a:stretch>
        </p:blipFill>
        <p:spPr>
          <a:xfrm>
            <a:off x="7319963" y="531813"/>
            <a:ext cx="1562100" cy="199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图片 206853" descr="Img252748543"/>
          <p:cNvPicPr/>
          <p:nvPr/>
        </p:nvPicPr>
        <p:blipFill>
          <a:blip r:embed="rId1"/>
          <a:stretch>
            <a:fillRect/>
          </a:stretch>
        </p:blipFill>
        <p:spPr>
          <a:xfrm>
            <a:off x="7507288" y="3144838"/>
            <a:ext cx="890587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直接连接符 205829"/>
          <p:cNvSpPr/>
          <p:nvPr/>
        </p:nvSpPr>
        <p:spPr>
          <a:xfrm rot="600000" flipV="1">
            <a:off x="4949825" y="1150938"/>
            <a:ext cx="1968500" cy="4032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p>
            <a:endParaRPr lang="zh-CN" altLang="en-US" b="1" i="1" dirty="0">
              <a:latin typeface="Times New Roman" panose="020206030504050203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2296" name="直接连接符 1"/>
          <p:cNvSpPr/>
          <p:nvPr/>
        </p:nvSpPr>
        <p:spPr>
          <a:xfrm rot="600000" flipV="1">
            <a:off x="4948238" y="4167188"/>
            <a:ext cx="2062162" cy="4032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p>
            <a:endParaRPr lang="zh-CN" altLang="en-US" b="1" i="1" dirty="0">
              <a:latin typeface="Times New Roman" panose="020206030504050203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2297" name="图片 206852" descr="Img252748543"/>
          <p:cNvPicPr/>
          <p:nvPr/>
        </p:nvPicPr>
        <p:blipFill>
          <a:blip r:embed="rId1"/>
          <a:stretch>
            <a:fillRect/>
          </a:stretch>
        </p:blipFill>
        <p:spPr>
          <a:xfrm>
            <a:off x="527050" y="531813"/>
            <a:ext cx="4318000" cy="540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4" name="文本框 29700"/>
          <p:cNvSpPr/>
          <p:nvPr/>
        </p:nvSpPr>
        <p:spPr>
          <a:xfrm>
            <a:off x="2138363" y="5934075"/>
            <a:ext cx="18002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45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厘米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16395" name="文本框 29701"/>
          <p:cNvSpPr/>
          <p:nvPr/>
        </p:nvSpPr>
        <p:spPr>
          <a:xfrm>
            <a:off x="104775" y="1778000"/>
            <a:ext cx="708025" cy="1187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60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厘米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16396" name="文本框 29701"/>
          <p:cNvSpPr/>
          <p:nvPr/>
        </p:nvSpPr>
        <p:spPr>
          <a:xfrm>
            <a:off x="6832600" y="831850"/>
            <a:ext cx="708025" cy="1189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24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厘米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16397" name="文本框 29700"/>
          <p:cNvSpPr/>
          <p:nvPr/>
        </p:nvSpPr>
        <p:spPr>
          <a:xfrm>
            <a:off x="7535863" y="2503488"/>
            <a:ext cx="18002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18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厘米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16398" name="文本框 29701"/>
          <p:cNvSpPr/>
          <p:nvPr/>
        </p:nvSpPr>
        <p:spPr>
          <a:xfrm>
            <a:off x="6943725" y="3935413"/>
            <a:ext cx="708025" cy="1189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30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厘米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16399" name="文本框 29700"/>
          <p:cNvSpPr/>
          <p:nvPr/>
        </p:nvSpPr>
        <p:spPr>
          <a:xfrm>
            <a:off x="7464425" y="6024563"/>
            <a:ext cx="18002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10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厘米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12304" name="文本框 3"/>
          <p:cNvSpPr/>
          <p:nvPr/>
        </p:nvSpPr>
        <p:spPr>
          <a:xfrm>
            <a:off x="2130425" y="-74612"/>
            <a:ext cx="1014413" cy="508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原图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9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bldLvl="0"/>
      <p:bldP spid="16395" grpId="0" bldLvl="0"/>
      <p:bldP spid="16396" grpId="0" bldLvl="0"/>
      <p:bldP spid="16397" grpId="0" bldLvl="0"/>
      <p:bldP spid="16398" grpId="0" bldLvl="0"/>
      <p:bldP spid="16399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文本框 204801"/>
          <p:cNvSpPr/>
          <p:nvPr/>
        </p:nvSpPr>
        <p:spPr>
          <a:xfrm>
            <a:off x="1154113" y="1703388"/>
            <a:ext cx="6532562" cy="3567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20202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    </a:t>
            </a:r>
            <a:r>
              <a:rPr lang="zh-CN" altLang="en-US" sz="3200" b="1" dirty="0">
                <a:solidFill>
                  <a:srgbClr val="20202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按下面每个比画出新的图形，各是把原图形放大了还是缩小了？</a:t>
            </a:r>
            <a:endParaRPr lang="zh-CN" altLang="en-US" sz="3200" b="1" dirty="0">
              <a:solidFill>
                <a:srgbClr val="202020"/>
              </a:solidFill>
              <a:latin typeface="楷体_GB2312" pitchFamily="1" charset="-122"/>
              <a:ea typeface="楷体_GB2312" pitchFamily="1" charset="-122"/>
              <a:sym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20202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9:1   1:5   2:7   6:5 </a:t>
            </a:r>
            <a:endParaRPr lang="en-US" altLang="zh-CN" sz="4400" b="1" dirty="0">
              <a:solidFill>
                <a:srgbClr val="20202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4400" b="1" dirty="0">
              <a:solidFill>
                <a:srgbClr val="20202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" y="350838"/>
            <a:ext cx="9051925" cy="5875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6"/>
          <p:cNvSpPr/>
          <p:nvPr/>
        </p:nvSpPr>
        <p:spPr>
          <a:xfrm>
            <a:off x="1851025" y="3716338"/>
            <a:ext cx="642938" cy="6397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3C50C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⑤</a:t>
            </a:r>
            <a:endParaRPr lang="zh-CN" altLang="en-US" sz="3600" b="1" dirty="0">
              <a:solidFill>
                <a:srgbClr val="3C50C1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18436" name="文本框 2"/>
          <p:cNvSpPr/>
          <p:nvPr/>
        </p:nvSpPr>
        <p:spPr>
          <a:xfrm>
            <a:off x="1960563" y="4206875"/>
            <a:ext cx="1782762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 dirty="0">
                <a:solidFill>
                  <a:srgbClr val="3C50C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2          1</a:t>
            </a:r>
            <a:endParaRPr lang="en-US" altLang="zh-CN" sz="3600" b="1" dirty="0">
              <a:solidFill>
                <a:srgbClr val="3C50C1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18437" name="文本框 3"/>
          <p:cNvSpPr/>
          <p:nvPr/>
        </p:nvSpPr>
        <p:spPr>
          <a:xfrm>
            <a:off x="1851025" y="4905375"/>
            <a:ext cx="64293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600" b="1" dirty="0">
                <a:solidFill>
                  <a:srgbClr val="3C50C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③</a:t>
            </a:r>
            <a:endParaRPr lang="zh-CN" altLang="en-US" sz="3600" b="1" dirty="0">
              <a:solidFill>
                <a:srgbClr val="3C50C1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18438" name="文本框 4"/>
          <p:cNvSpPr/>
          <p:nvPr/>
        </p:nvSpPr>
        <p:spPr>
          <a:xfrm>
            <a:off x="2049463" y="5400675"/>
            <a:ext cx="1668462" cy="6397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3600" b="1" dirty="0">
                <a:solidFill>
                  <a:srgbClr val="3C50C1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1         2</a:t>
            </a:r>
            <a:endParaRPr lang="en-US" altLang="zh-CN" sz="3600" b="1" dirty="0">
              <a:solidFill>
                <a:srgbClr val="3C50C1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/>
      <p:bldP spid="18436" grpId="0" bldLvl="0"/>
      <p:bldP spid="18437" grpId="0" bldLvl="0"/>
      <p:bldP spid="18438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6525" y="525463"/>
            <a:ext cx="8956675" cy="343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9913" y="1414463"/>
            <a:ext cx="4278312" cy="2435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文本框 3"/>
          <p:cNvSpPr/>
          <p:nvPr/>
        </p:nvSpPr>
        <p:spPr>
          <a:xfrm>
            <a:off x="1989138" y="1335088"/>
            <a:ext cx="336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 dirty="0">
                <a:solidFill>
                  <a:srgbClr val="FF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4</a:t>
            </a:r>
            <a:endParaRPr lang="en-US" altLang="zh-CN" sz="2400" b="1" dirty="0">
              <a:solidFill>
                <a:srgbClr val="FF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19461" name="文本框 4"/>
          <p:cNvSpPr/>
          <p:nvPr/>
        </p:nvSpPr>
        <p:spPr>
          <a:xfrm>
            <a:off x="1263650" y="1787525"/>
            <a:ext cx="338138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 dirty="0">
                <a:solidFill>
                  <a:srgbClr val="FF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2</a:t>
            </a:r>
            <a:endParaRPr lang="en-US" altLang="zh-CN" sz="2400" b="1" dirty="0">
              <a:solidFill>
                <a:srgbClr val="FF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pic>
        <p:nvPicPr>
          <p:cNvPr id="19462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302" r="5698" b="15697"/>
          <a:stretch>
            <a:fillRect/>
          </a:stretch>
        </p:blipFill>
        <p:spPr>
          <a:xfrm>
            <a:off x="1573213" y="2908300"/>
            <a:ext cx="630237" cy="32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3" name="直接连接符 205829"/>
          <p:cNvSpPr/>
          <p:nvPr/>
        </p:nvSpPr>
        <p:spPr>
          <a:xfrm rot="600000" flipV="1">
            <a:off x="2895600" y="1984375"/>
            <a:ext cx="376238" cy="69850"/>
          </a:xfrm>
          <a:prstGeom prst="line">
            <a:avLst/>
          </a:prstGeom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p>
            <a:endParaRPr lang="zh-CN" altLang="en-US" b="1" i="1" dirty="0">
              <a:latin typeface="Times New Roman" panose="020206030504050203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9464" name="直接连接符 205830"/>
          <p:cNvSpPr/>
          <p:nvPr/>
        </p:nvSpPr>
        <p:spPr>
          <a:xfrm>
            <a:off x="1887538" y="2427288"/>
            <a:ext cx="1587" cy="431800"/>
          </a:xfrm>
          <a:prstGeom prst="line">
            <a:avLst/>
          </a:prstGeom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p>
            <a:endParaRPr lang="zh-CN" altLang="en-US" b="1" i="1" dirty="0">
              <a:latin typeface="Times New Roman" panose="020206030504050203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1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26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/>
      <p:bldP spid="19461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1" descr="1152RDO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-296862"/>
            <a:ext cx="10058400" cy="7451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文本框 191491"/>
          <p:cNvSpPr/>
          <p:nvPr/>
        </p:nvSpPr>
        <p:spPr>
          <a:xfrm>
            <a:off x="442913" y="985838"/>
            <a:ext cx="8270875" cy="53038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  1</a:t>
            </a:r>
            <a:r>
              <a:rPr lang="zh-CN" altLang="en-US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、一个长方形的画长是</a:t>
            </a:r>
            <a:r>
              <a:rPr lang="en-US" altLang="zh-CN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9</a:t>
            </a:r>
            <a:r>
              <a:rPr lang="zh-CN" altLang="en-US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厘米，宽是</a:t>
            </a:r>
            <a:r>
              <a:rPr lang="en-US" altLang="zh-CN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5</a:t>
            </a:r>
            <a:r>
              <a:rPr lang="zh-CN" altLang="en-US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厘米</a:t>
            </a:r>
            <a:r>
              <a:rPr lang="en-US" altLang="zh-CN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.</a:t>
            </a:r>
            <a:r>
              <a:rPr lang="zh-CN" altLang="en-US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把这幅画按</a:t>
            </a:r>
            <a:r>
              <a:rPr lang="en-US" altLang="zh-CN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1</a:t>
            </a:r>
            <a:r>
              <a:rPr lang="zh-CN" altLang="en-US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：</a:t>
            </a:r>
            <a:r>
              <a:rPr lang="en-US" altLang="zh-CN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2</a:t>
            </a:r>
            <a:r>
              <a:rPr lang="zh-CN" altLang="en-US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的比缩小，长应画（   ）厘米，宽应画（　　）厘米。</a:t>
            </a:r>
            <a:endParaRPr lang="zh-CN" altLang="en-US" sz="3600" dirty="0">
              <a:solidFill>
                <a:srgbClr val="000000"/>
              </a:solidFill>
              <a:latin typeface="楷体_GB2312" pitchFamily="1" charset="-122"/>
              <a:ea typeface="楷体_GB2312" pitchFamily="1" charset="-122"/>
              <a:sym typeface="楷体_GB2312" pitchFamily="1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   2</a:t>
            </a:r>
            <a:r>
              <a:rPr lang="zh-CN" altLang="en-US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、一个正方形画的边长为</a:t>
            </a:r>
            <a:r>
              <a:rPr lang="en-US" altLang="zh-CN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2.5</a:t>
            </a:r>
            <a:r>
              <a:rPr lang="zh-CN" altLang="en-US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厘米，把这幅图按</a:t>
            </a:r>
            <a:r>
              <a:rPr lang="en-US" altLang="zh-CN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5</a:t>
            </a:r>
            <a:r>
              <a:rPr lang="zh-CN" altLang="en-US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：</a:t>
            </a:r>
            <a:r>
              <a:rPr lang="en-US" altLang="zh-CN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1</a:t>
            </a:r>
            <a:r>
              <a:rPr lang="zh-CN" altLang="en-US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的比放大，边长应是（      ）厘米。</a:t>
            </a:r>
            <a:endParaRPr lang="zh-CN" altLang="en-US" sz="3600" dirty="0">
              <a:solidFill>
                <a:srgbClr val="000000"/>
              </a:solidFill>
              <a:latin typeface="楷体_GB2312" pitchFamily="1" charset="-122"/>
              <a:ea typeface="楷体_GB2312" pitchFamily="1" charset="-122"/>
              <a:sym typeface="楷体_GB2312" pitchFamily="1" charset="-122"/>
            </a:endParaRPr>
          </a:p>
        </p:txBody>
      </p:sp>
      <p:sp>
        <p:nvSpPr>
          <p:cNvPr id="20483" name="文本框 191492"/>
          <p:cNvSpPr/>
          <p:nvPr/>
        </p:nvSpPr>
        <p:spPr>
          <a:xfrm>
            <a:off x="1039813" y="2865438"/>
            <a:ext cx="1273175" cy="6397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4.5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                                                     </a:t>
            </a: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0484" name="文本框 191493"/>
          <p:cNvSpPr/>
          <p:nvPr/>
        </p:nvSpPr>
        <p:spPr>
          <a:xfrm>
            <a:off x="5475288" y="2854325"/>
            <a:ext cx="1270000" cy="6397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2.5 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                                                    </a:t>
            </a: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0485" name="文本框 191494"/>
          <p:cNvSpPr/>
          <p:nvPr/>
        </p:nvSpPr>
        <p:spPr>
          <a:xfrm>
            <a:off x="1212850" y="5516563"/>
            <a:ext cx="1641475" cy="6397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12.5</a:t>
            </a:r>
            <a:r>
              <a:rPr lang="en-US" altLang="zh-CN" sz="36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                                                      </a:t>
            </a: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/>
      <p:bldP spid="20484" grpId="0" bldLvl="0"/>
      <p:bldP spid="20485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50" y="76200"/>
            <a:ext cx="8699500" cy="315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文本框 3"/>
          <p:cNvSpPr/>
          <p:nvPr/>
        </p:nvSpPr>
        <p:spPr>
          <a:xfrm>
            <a:off x="985838" y="1951038"/>
            <a:ext cx="338137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 dirty="0">
                <a:solidFill>
                  <a:srgbClr val="FF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1</a:t>
            </a:r>
            <a:endParaRPr lang="en-US" altLang="zh-CN" sz="2400" b="1" dirty="0">
              <a:solidFill>
                <a:srgbClr val="FF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21508" name="文本框 4"/>
          <p:cNvSpPr/>
          <p:nvPr/>
        </p:nvSpPr>
        <p:spPr>
          <a:xfrm>
            <a:off x="1800225" y="2387600"/>
            <a:ext cx="338138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 dirty="0">
                <a:solidFill>
                  <a:srgbClr val="FF3399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4</a:t>
            </a:r>
            <a:endParaRPr lang="en-US" altLang="zh-CN" sz="2400" b="1" dirty="0">
              <a:solidFill>
                <a:srgbClr val="FF3399"/>
              </a:solidFill>
              <a:latin typeface="Times New Roman" panose="02020603050405020304" pitchFamily="2" charset="0"/>
              <a:ea typeface="宋体" panose="02010600030101010101" pitchFamily="2" charset="-122"/>
              <a:sym typeface="Times New Roman" panose="02020603050405020304" pitchFamily="2" charset="0"/>
            </a:endParaRPr>
          </a:p>
        </p:txBody>
      </p:sp>
      <p:pic>
        <p:nvPicPr>
          <p:cNvPr id="21509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4788" y="1974850"/>
            <a:ext cx="3124200" cy="804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7063" y="3540125"/>
            <a:ext cx="6437312" cy="1227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ldLvl="0"/>
      <p:bldP spid="21508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9458" name="图片 1" descr="1152RDO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0" y="-296862"/>
            <a:ext cx="10058400" cy="7451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9" name="组合 23553"/>
          <p:cNvGrpSpPr/>
          <p:nvPr/>
        </p:nvGrpSpPr>
        <p:grpSpPr>
          <a:xfrm>
            <a:off x="0" y="241300"/>
            <a:ext cx="457200" cy="585788"/>
            <a:chOff x="0" y="0"/>
            <a:chExt cx="720" cy="922"/>
          </a:xfrm>
        </p:grpSpPr>
        <p:sp>
          <p:nvSpPr>
            <p:cNvPr id="19460" name="Rectangle 8"/>
            <p:cNvSpPr/>
            <p:nvPr/>
          </p:nvSpPr>
          <p:spPr>
            <a:xfrm>
              <a:off x="0" y="0"/>
              <a:ext cx="474" cy="922"/>
            </a:xfrm>
            <a:prstGeom prst="rect">
              <a:avLst/>
            </a:prstGeom>
            <a:solidFill>
              <a:srgbClr val="54BBDC"/>
            </a:solidFill>
            <a:ln w="9525" cap="flat" cmpd="sng">
              <a:solidFill>
                <a:srgbClr val="54BBD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19461" name="Rectangle 9"/>
            <p:cNvSpPr/>
            <p:nvPr/>
          </p:nvSpPr>
          <p:spPr>
            <a:xfrm>
              <a:off x="600" y="0"/>
              <a:ext cx="120" cy="922"/>
            </a:xfrm>
            <a:prstGeom prst="rect">
              <a:avLst/>
            </a:prstGeom>
            <a:solidFill>
              <a:srgbClr val="73C8BE"/>
            </a:solidFill>
            <a:ln w="9525" cap="flat" cmpd="sng">
              <a:solidFill>
                <a:srgbClr val="73C8B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462" name="内容占位符 2"/>
          <p:cNvSpPr>
            <a:spLocks noGrp="1"/>
          </p:cNvSpPr>
          <p:nvPr>
            <p:ph type="subTitle" idx="1"/>
          </p:nvPr>
        </p:nvSpPr>
        <p:spPr>
          <a:xfrm>
            <a:off x="555625" y="1257300"/>
            <a:ext cx="8112125" cy="4868863"/>
          </a:xfrm>
          <a:ln/>
        </p:spPr>
        <p:txBody>
          <a:bodyPr anchor="t" anchorCtr="0"/>
          <a:p>
            <a:pPr algn="l" defTabSz="0">
              <a:buClrTx/>
              <a:buSzTx/>
              <a:buFontTx/>
            </a:pPr>
            <a:r>
              <a:rPr lang="en-US" altLang="zh-CN" sz="3200" kern="1200" baseline="0" dirty="0">
                <a:latin typeface="+mn-lt"/>
                <a:ea typeface="+mn-ea"/>
                <a:cs typeface="+mn-cs"/>
                <a:sym typeface="Arial" panose="020B0604020202020204" pitchFamily="34" charset="0"/>
              </a:rPr>
              <a:t> </a:t>
            </a:r>
            <a:endParaRPr lang="en-US" altLang="zh-CN" sz="3200" kern="1200" baseline="0" dirty="0"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algn="l" defTabSz="0">
              <a:buClrTx/>
              <a:buSzTx/>
              <a:buFontTx/>
            </a:pPr>
            <a:r>
              <a:rPr lang="en-US" altLang="zh-CN" sz="3600" kern="1200" baseline="0" dirty="0">
                <a:latin typeface="+mn-lt"/>
                <a:ea typeface="+mn-ea"/>
                <a:cs typeface="+mn-cs"/>
                <a:sym typeface="Arial" panose="020B0604020202020204" pitchFamily="34" charset="0"/>
              </a:rPr>
              <a:t> </a:t>
            </a:r>
            <a:r>
              <a:rPr lang="zh-CN" altLang="en-US" sz="3600" kern="1200" baseline="0" dirty="0">
                <a:latin typeface="+mn-lt"/>
                <a:ea typeface="+mn-ea"/>
                <a:cs typeface="+mn-cs"/>
                <a:sym typeface="Arial" panose="020B0604020202020204" pitchFamily="34" charset="0"/>
              </a:rPr>
              <a:t>50：1    1：4   3：1   1：100</a:t>
            </a:r>
            <a:endParaRPr lang="zh-CN" altLang="en-US" sz="3600" kern="1200" baseline="0" dirty="0"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algn="l" defTabSz="0">
              <a:buClrTx/>
              <a:buSzTx/>
              <a:buFontTx/>
            </a:pPr>
            <a:endParaRPr lang="zh-CN" altLang="en-US" sz="3600" kern="1200" baseline="0" dirty="0"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algn="l" defTabSz="0">
              <a:buClrTx/>
              <a:buSzTx/>
              <a:buFontTx/>
            </a:pPr>
            <a:r>
              <a:rPr lang="zh-CN" altLang="en-US" sz="3600" kern="1200" baseline="0" dirty="0">
                <a:latin typeface="+mn-lt"/>
                <a:ea typeface="+mn-ea"/>
                <a:cs typeface="+mn-cs"/>
                <a:sym typeface="Arial" panose="020B0604020202020204" pitchFamily="34" charset="0"/>
              </a:rPr>
              <a:t>把一张风景画照片放大后装在镜框里挂在我们教室里，可以按(    ):(    )放大。</a:t>
            </a:r>
            <a:endParaRPr lang="zh-CN" altLang="en-US" sz="3600" kern="1200" baseline="0" dirty="0"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482" name="组合 24577"/>
          <p:cNvGrpSpPr/>
          <p:nvPr/>
        </p:nvGrpSpPr>
        <p:grpSpPr>
          <a:xfrm>
            <a:off x="0" y="241300"/>
            <a:ext cx="457200" cy="585788"/>
            <a:chOff x="0" y="0"/>
            <a:chExt cx="720" cy="922"/>
          </a:xfrm>
        </p:grpSpPr>
        <p:sp>
          <p:nvSpPr>
            <p:cNvPr id="20483" name="Rectangle 8"/>
            <p:cNvSpPr/>
            <p:nvPr/>
          </p:nvSpPr>
          <p:spPr>
            <a:xfrm>
              <a:off x="0" y="0"/>
              <a:ext cx="474" cy="922"/>
            </a:xfrm>
            <a:prstGeom prst="rect">
              <a:avLst/>
            </a:prstGeom>
            <a:solidFill>
              <a:srgbClr val="54BBDC"/>
            </a:solidFill>
            <a:ln w="9525" cap="flat" cmpd="sng">
              <a:solidFill>
                <a:srgbClr val="54BBD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20484" name="Rectangle 9"/>
            <p:cNvSpPr/>
            <p:nvPr/>
          </p:nvSpPr>
          <p:spPr>
            <a:xfrm>
              <a:off x="600" y="0"/>
              <a:ext cx="120" cy="922"/>
            </a:xfrm>
            <a:prstGeom prst="rect">
              <a:avLst/>
            </a:prstGeom>
            <a:solidFill>
              <a:srgbClr val="73C8BE"/>
            </a:solidFill>
            <a:ln w="9525" cap="flat" cmpd="sng">
              <a:solidFill>
                <a:srgbClr val="73C8B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485" name="文本框 31751"/>
          <p:cNvSpPr/>
          <p:nvPr/>
        </p:nvSpPr>
        <p:spPr>
          <a:xfrm>
            <a:off x="487363" y="263525"/>
            <a:ext cx="8683625" cy="15541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   </a:t>
            </a:r>
            <a:r>
              <a:rPr lang="zh-CN" altLang="en-US" sz="24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一个直角梯形的上底</a:t>
            </a:r>
            <a:r>
              <a:rPr lang="en-US" altLang="zh-CN" sz="24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60</a:t>
            </a:r>
            <a:r>
              <a:rPr lang="zh-CN" altLang="en-US" sz="24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厘米，下底</a:t>
            </a:r>
            <a:r>
              <a:rPr lang="en-US" altLang="zh-CN" sz="24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140</a:t>
            </a:r>
            <a:r>
              <a:rPr lang="zh-CN" altLang="en-US" sz="24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厘米，高</a:t>
            </a:r>
            <a:r>
              <a:rPr lang="en-US" altLang="zh-CN" sz="24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30</a:t>
            </a:r>
            <a:r>
              <a:rPr lang="zh-CN" altLang="en-US" sz="24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厘米。选择适当的比将它缩小，并在方格上画出来。</a:t>
            </a:r>
            <a:endParaRPr lang="zh-CN" altLang="en-US" sz="2400" dirty="0">
              <a:solidFill>
                <a:srgbClr val="000000"/>
              </a:solidFill>
              <a:latin typeface="楷体_GB2312" pitchFamily="1" charset="-122"/>
              <a:ea typeface="楷体_GB2312" pitchFamily="1" charset="-122"/>
              <a:sym typeface="楷体_GB2312" pitchFamily="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按（   ）：（    ）的比缩小</a:t>
            </a:r>
            <a:endParaRPr lang="zh-CN" altLang="en-US" sz="2400" dirty="0">
              <a:solidFill>
                <a:srgbClr val="000000"/>
              </a:solidFill>
              <a:latin typeface="楷体_GB2312" pitchFamily="1" charset="-122"/>
              <a:ea typeface="楷体_GB2312" pitchFamily="1" charset="-122"/>
              <a:sym typeface="楷体_GB2312" pitchFamily="1" charset="-122"/>
            </a:endParaRPr>
          </a:p>
        </p:txBody>
      </p:sp>
      <p:pic>
        <p:nvPicPr>
          <p:cNvPr id="20486" name="图片 31752" descr="剪辑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175" y="2162175"/>
            <a:ext cx="7840663" cy="3643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8113" y="1751013"/>
            <a:ext cx="539750" cy="46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文本框 25604"/>
          <p:cNvSpPr/>
          <p:nvPr/>
        </p:nvSpPr>
        <p:spPr>
          <a:xfrm>
            <a:off x="7758113" y="1617663"/>
            <a:ext cx="668337" cy="365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b="1" dirty="0">
                <a:solidFill>
                  <a:srgbClr val="20202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1cm</a:t>
            </a:r>
            <a:endParaRPr lang="en-US" altLang="zh-CN" b="1" dirty="0">
              <a:solidFill>
                <a:srgbClr val="20202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0489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160000">
            <a:off x="8235950" y="2082800"/>
            <a:ext cx="476250" cy="46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0" name="文本框 5"/>
          <p:cNvSpPr/>
          <p:nvPr/>
        </p:nvSpPr>
        <p:spPr>
          <a:xfrm>
            <a:off x="8502650" y="2160588"/>
            <a:ext cx="668338" cy="366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b="1" dirty="0">
                <a:solidFill>
                  <a:srgbClr val="20202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1cm</a:t>
            </a:r>
            <a:endParaRPr lang="en-US" altLang="zh-CN" b="1" dirty="0">
              <a:solidFill>
                <a:srgbClr val="20202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1506" name="组合 25601"/>
          <p:cNvGrpSpPr/>
          <p:nvPr/>
        </p:nvGrpSpPr>
        <p:grpSpPr>
          <a:xfrm>
            <a:off x="0" y="241300"/>
            <a:ext cx="457200" cy="585788"/>
            <a:chOff x="0" y="0"/>
            <a:chExt cx="720" cy="922"/>
          </a:xfrm>
        </p:grpSpPr>
        <p:sp>
          <p:nvSpPr>
            <p:cNvPr id="21507" name="Rectangle 8"/>
            <p:cNvSpPr/>
            <p:nvPr/>
          </p:nvSpPr>
          <p:spPr>
            <a:xfrm>
              <a:off x="0" y="0"/>
              <a:ext cx="474" cy="922"/>
            </a:xfrm>
            <a:prstGeom prst="rect">
              <a:avLst/>
            </a:prstGeom>
            <a:solidFill>
              <a:srgbClr val="54BBDC"/>
            </a:solidFill>
            <a:ln w="9525" cap="flat" cmpd="sng">
              <a:solidFill>
                <a:srgbClr val="54BBD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21508" name="Rectangle 9"/>
            <p:cNvSpPr/>
            <p:nvPr/>
          </p:nvSpPr>
          <p:spPr>
            <a:xfrm>
              <a:off x="600" y="0"/>
              <a:ext cx="120" cy="922"/>
            </a:xfrm>
            <a:prstGeom prst="rect">
              <a:avLst/>
            </a:prstGeom>
            <a:solidFill>
              <a:srgbClr val="73C8BE"/>
            </a:solidFill>
            <a:ln w="9525" cap="flat" cmpd="sng">
              <a:solidFill>
                <a:srgbClr val="73C8B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21509" name="文本框 32775"/>
          <p:cNvSpPr/>
          <p:nvPr/>
        </p:nvSpPr>
        <p:spPr>
          <a:xfrm>
            <a:off x="793750" y="412750"/>
            <a:ext cx="898048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设计一个你喜欢的图形，并将它放大和缩小。</a:t>
            </a:r>
            <a:endParaRPr lang="zh-CN" altLang="en-US" sz="2400" dirty="0">
              <a:solidFill>
                <a:srgbClr val="000000"/>
              </a:solidFill>
              <a:latin typeface="楷体_GB2312" pitchFamily="1" charset="-122"/>
              <a:ea typeface="楷体_GB2312" pitchFamily="1" charset="-122"/>
              <a:sym typeface="楷体_GB2312" pitchFamily="1" charset="-122"/>
            </a:endParaRPr>
          </a:p>
        </p:txBody>
      </p:sp>
      <p:pic>
        <p:nvPicPr>
          <p:cNvPr id="21510" name="图片 32776" descr="剪辑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488" y="1568450"/>
            <a:ext cx="8604250" cy="3997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205827" descr="Img252748543"/>
          <p:cNvPicPr/>
          <p:nvPr/>
        </p:nvPicPr>
        <p:blipFill>
          <a:blip r:embed="rId1"/>
          <a:stretch>
            <a:fillRect/>
          </a:stretch>
        </p:blipFill>
        <p:spPr>
          <a:xfrm>
            <a:off x="1273175" y="358775"/>
            <a:ext cx="1666875" cy="2016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7" name="组合 6146"/>
          <p:cNvGrpSpPr/>
          <p:nvPr/>
        </p:nvGrpSpPr>
        <p:grpSpPr>
          <a:xfrm>
            <a:off x="168275" y="298450"/>
            <a:ext cx="8639175" cy="5800725"/>
            <a:chOff x="0" y="0"/>
            <a:chExt cx="13604" cy="9134"/>
          </a:xfrm>
        </p:grpSpPr>
        <p:pic>
          <p:nvPicPr>
            <p:cNvPr id="4099" name="图片 205826" descr="Img25274854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070" y="0"/>
              <a:ext cx="4535" cy="56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0" name="直接连接符 205829"/>
            <p:cNvSpPr/>
            <p:nvPr/>
          </p:nvSpPr>
          <p:spPr>
            <a:xfrm rot="600000" flipV="1">
              <a:off x="4503" y="560"/>
              <a:ext cx="3538" cy="635"/>
            </a:xfrm>
            <a:prstGeom prst="line">
              <a:avLst/>
            </a:prstGeom>
            <a:ln w="38100" cap="flat" cmpd="sng">
              <a:solidFill>
                <a:srgbClr val="7030A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endParaRPr lang="zh-CN" altLang="en-US" b="1" i="1"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pic>
          <p:nvPicPr>
            <p:cNvPr id="4101" name="图片 205828" descr="Img25274854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6300"/>
              <a:ext cx="9070" cy="28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2" name="直接连接符 205830"/>
            <p:cNvSpPr/>
            <p:nvPr/>
          </p:nvSpPr>
          <p:spPr>
            <a:xfrm>
              <a:off x="2875" y="3393"/>
              <a:ext cx="3" cy="2690"/>
            </a:xfrm>
            <a:prstGeom prst="line">
              <a:avLst/>
            </a:prstGeom>
            <a:ln w="38100" cap="flat" cmpd="sng">
              <a:solidFill>
                <a:srgbClr val="7030A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endParaRPr lang="zh-CN" altLang="en-US" b="1" i="1"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03" name="组合 6151"/>
          <p:cNvGrpSpPr/>
          <p:nvPr/>
        </p:nvGrpSpPr>
        <p:grpSpPr>
          <a:xfrm>
            <a:off x="3241675" y="781050"/>
            <a:ext cx="1812925" cy="973138"/>
            <a:chOff x="0" y="0"/>
            <a:chExt cx="2854" cy="1532"/>
          </a:xfrm>
        </p:grpSpPr>
        <p:sp>
          <p:nvSpPr>
            <p:cNvPr id="4104" name="文本框 1"/>
            <p:cNvSpPr/>
            <p:nvPr/>
          </p:nvSpPr>
          <p:spPr>
            <a:xfrm>
              <a:off x="0" y="0"/>
              <a:ext cx="2855" cy="893"/>
            </a:xfrm>
            <a:custGeom>
              <a:avLst/>
              <a:gdLst>
                <a:gd name="txL" fmla="*/ 0 w 2855"/>
                <a:gd name="txT" fmla="*/ 0 h 893"/>
                <a:gd name="txR" fmla="*/ 2855 w 2855"/>
                <a:gd name="txB" fmla="*/ 893 h 893"/>
              </a:gdLst>
              <a:ahLst/>
              <a:cxnLst>
                <a:cxn ang="0">
                  <a:pos x="1708150" y="0"/>
                </a:cxn>
                <a:cxn ang="0">
                  <a:pos x="1708150" y="567055"/>
                </a:cxn>
                <a:cxn ang="0">
                  <a:pos x="0" y="567055"/>
                </a:cxn>
                <a:cxn ang="0">
                  <a:pos x="0" y="0"/>
                </a:cxn>
                <a:cxn ang="0">
                  <a:pos x="1812925" y="104775"/>
                </a:cxn>
              </a:cxnLst>
              <a:rect l="txL" t="txT" r="txR" b="txB"/>
              <a:pathLst>
                <a:path w="2855" h="893">
                  <a:moveTo>
                    <a:pt x="2690" y="0"/>
                  </a:moveTo>
                  <a:lnTo>
                    <a:pt x="2690" y="893"/>
                  </a:lnTo>
                  <a:lnTo>
                    <a:pt x="0" y="893"/>
                  </a:lnTo>
                  <a:lnTo>
                    <a:pt x="0" y="0"/>
                  </a:lnTo>
                  <a:lnTo>
                    <a:pt x="2855" y="165"/>
                  </a:lnTo>
                </a:path>
              </a:pathLst>
            </a:cu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图形变大了</a:t>
              </a:r>
              <a:endPara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105" name="文本框 2"/>
            <p:cNvSpPr/>
            <p:nvPr/>
          </p:nvSpPr>
          <p:spPr>
            <a:xfrm>
              <a:off x="0" y="640"/>
              <a:ext cx="2690" cy="8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形状没改变</a:t>
              </a:r>
              <a:endPara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06" name="文本框 3"/>
          <p:cNvSpPr/>
          <p:nvPr/>
        </p:nvSpPr>
        <p:spPr>
          <a:xfrm>
            <a:off x="3694113" y="298450"/>
            <a:ext cx="792162" cy="5667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放大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4107" name="文本框 7"/>
          <p:cNvSpPr/>
          <p:nvPr/>
        </p:nvSpPr>
        <p:spPr>
          <a:xfrm>
            <a:off x="2584450" y="2452688"/>
            <a:ext cx="657225" cy="1846262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形状改变了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6159" name="矩形 10"/>
          <p:cNvSpPr/>
          <p:nvPr/>
        </p:nvSpPr>
        <p:spPr>
          <a:xfrm>
            <a:off x="3313113" y="355600"/>
            <a:ext cx="2095500" cy="482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/>
          <a:p>
            <a:endParaRPr lang="zh-CN" altLang="en-US" b="1" i="1">
              <a:latin typeface="Arial" panose="020B0604020202020204" pitchFamily="34" charset="0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6160" name="矩形 11"/>
          <p:cNvSpPr/>
          <p:nvPr/>
        </p:nvSpPr>
        <p:spPr>
          <a:xfrm>
            <a:off x="3243263" y="914400"/>
            <a:ext cx="2095500" cy="8207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/>
          <a:p>
            <a:endParaRPr lang="zh-CN" altLang="en-US" b="1" i="1">
              <a:latin typeface="Arial" panose="020B0604020202020204" pitchFamily="34" charset="0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10" name="文本框 7"/>
          <p:cNvSpPr/>
          <p:nvPr/>
        </p:nvSpPr>
        <p:spPr>
          <a:xfrm>
            <a:off x="2125663" y="2452688"/>
            <a:ext cx="657225" cy="1846262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图形变大了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6161" name="矩形 14"/>
          <p:cNvSpPr/>
          <p:nvPr/>
        </p:nvSpPr>
        <p:spPr>
          <a:xfrm>
            <a:off x="2125663" y="2374900"/>
            <a:ext cx="1069975" cy="1708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/>
          <a:p>
            <a:endParaRPr lang="zh-CN" altLang="en-US" b="1" i="1">
              <a:latin typeface="Arial" panose="020B0604020202020204" pitchFamily="34" charset="0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1"/>
                  </p:tgtEl>
                </p:cond>
              </p:nextCondLst>
            </p:seq>
          </p:childTnLst>
        </p:cTn>
      </p:par>
    </p:tnLst>
    <p:bldLst>
      <p:bldP spid="6159" grpId="0" bldLvl="0" animBg="1"/>
      <p:bldP spid="6160" grpId="0" bldLvl="0" animBg="1"/>
      <p:bldP spid="616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28673"/>
          <p:cNvPicPr>
            <a:picLocks noChangeAspect="1"/>
          </p:cNvPicPr>
          <p:nvPr/>
        </p:nvPicPr>
        <p:blipFill>
          <a:blip r:embed="rId1"/>
          <a:srcRect r="50058" b="49750"/>
          <a:stretch>
            <a:fillRect/>
          </a:stretch>
        </p:blipFill>
        <p:spPr>
          <a:xfrm>
            <a:off x="-31750" y="0"/>
            <a:ext cx="9237663" cy="683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28673"/>
          <p:cNvPicPr>
            <a:picLocks noGrp="1" noChangeAspect="1"/>
          </p:cNvPicPr>
          <p:nvPr>
            <p:ph idx="1"/>
          </p:nvPr>
        </p:nvPicPr>
        <p:blipFill>
          <a:blip r:embed="rId1"/>
          <a:srcRect t="49815" r="49626"/>
          <a:stretch>
            <a:fillRect/>
          </a:stretch>
        </p:blipFill>
        <p:spPr>
          <a:xfrm>
            <a:off x="-73025" y="-34925"/>
            <a:ext cx="9236075" cy="6891338"/>
          </a:xfrm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图片 28673"/>
          <p:cNvPicPr>
            <a:picLocks noChangeAspect="1"/>
          </p:cNvPicPr>
          <p:nvPr/>
        </p:nvPicPr>
        <p:blipFill>
          <a:blip r:embed="rId1"/>
          <a:srcRect l="49825" b="49545"/>
          <a:stretch>
            <a:fillRect/>
          </a:stretch>
        </p:blipFill>
        <p:spPr>
          <a:xfrm>
            <a:off x="-111125" y="12700"/>
            <a:ext cx="9280525" cy="6786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3"/>
          <p:cNvSpPr>
            <a:spLocks noGrp="1"/>
          </p:cNvSpPr>
          <p:nvPr>
            <p:ph type="body" idx="4294967295"/>
          </p:nvPr>
        </p:nvSpPr>
        <p:spPr>
          <a:xfrm>
            <a:off x="1592263" y="2098675"/>
            <a:ext cx="7048500" cy="1639888"/>
          </a:xfrm>
          <a:ln/>
        </p:spPr>
        <p:txBody>
          <a:bodyPr wrap="square" anchor="t" anchorCtr="0"/>
          <a:p>
            <a:r>
              <a:rPr lang="zh-CN" altLang="en-US" sz="9900" i="1"/>
              <a:t>谢谢大家！</a:t>
            </a:r>
            <a:endParaRPr lang="zh-CN" altLang="en-US" sz="990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205827" descr="Img252748543"/>
          <p:cNvPicPr/>
          <p:nvPr/>
        </p:nvPicPr>
        <p:blipFill>
          <a:blip r:embed="rId1"/>
          <a:stretch>
            <a:fillRect/>
          </a:stretch>
        </p:blipFill>
        <p:spPr>
          <a:xfrm>
            <a:off x="1343025" y="358775"/>
            <a:ext cx="1439863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05826" descr="Img252748543"/>
          <p:cNvPicPr/>
          <p:nvPr/>
        </p:nvPicPr>
        <p:blipFill>
          <a:blip r:embed="rId2"/>
          <a:stretch>
            <a:fillRect/>
          </a:stretch>
        </p:blipFill>
        <p:spPr>
          <a:xfrm>
            <a:off x="5927725" y="298450"/>
            <a:ext cx="2879725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直接连接符 205829"/>
          <p:cNvSpPr/>
          <p:nvPr/>
        </p:nvSpPr>
        <p:spPr>
          <a:xfrm rot="600000" flipV="1">
            <a:off x="3027363" y="654050"/>
            <a:ext cx="2246312" cy="403225"/>
          </a:xfrm>
          <a:prstGeom prst="line">
            <a:avLst/>
          </a:prstGeom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p>
            <a:endParaRPr lang="zh-CN" altLang="en-US" b="1" i="1">
              <a:latin typeface="Times New Roman" panose="020206030504050203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5124" name="组合 7172"/>
          <p:cNvGrpSpPr/>
          <p:nvPr/>
        </p:nvGrpSpPr>
        <p:grpSpPr>
          <a:xfrm>
            <a:off x="3241675" y="781050"/>
            <a:ext cx="1812925" cy="973138"/>
            <a:chOff x="0" y="0"/>
            <a:chExt cx="2854" cy="1532"/>
          </a:xfrm>
        </p:grpSpPr>
        <p:sp>
          <p:nvSpPr>
            <p:cNvPr id="5125" name="文本框 1"/>
            <p:cNvSpPr/>
            <p:nvPr/>
          </p:nvSpPr>
          <p:spPr>
            <a:xfrm>
              <a:off x="0" y="0"/>
              <a:ext cx="2855" cy="893"/>
            </a:xfrm>
            <a:custGeom>
              <a:avLst/>
              <a:gdLst>
                <a:gd name="txL" fmla="*/ 0 w 2855"/>
                <a:gd name="txT" fmla="*/ 0 h 893"/>
                <a:gd name="txR" fmla="*/ 2855 w 2855"/>
                <a:gd name="txB" fmla="*/ 893 h 893"/>
              </a:gdLst>
              <a:ahLst/>
              <a:cxnLst>
                <a:cxn ang="0">
                  <a:pos x="1708150" y="0"/>
                </a:cxn>
                <a:cxn ang="0">
                  <a:pos x="1708150" y="567055"/>
                </a:cxn>
                <a:cxn ang="0">
                  <a:pos x="0" y="567055"/>
                </a:cxn>
                <a:cxn ang="0">
                  <a:pos x="0" y="0"/>
                </a:cxn>
                <a:cxn ang="0">
                  <a:pos x="1812925" y="104775"/>
                </a:cxn>
              </a:cxnLst>
              <a:rect l="txL" t="txT" r="txR" b="txB"/>
              <a:pathLst>
                <a:path w="2855" h="893">
                  <a:moveTo>
                    <a:pt x="2690" y="0"/>
                  </a:moveTo>
                  <a:lnTo>
                    <a:pt x="2690" y="893"/>
                  </a:lnTo>
                  <a:lnTo>
                    <a:pt x="0" y="893"/>
                  </a:lnTo>
                  <a:lnTo>
                    <a:pt x="0" y="0"/>
                  </a:lnTo>
                  <a:lnTo>
                    <a:pt x="2855" y="165"/>
                  </a:lnTo>
                </a:path>
              </a:pathLst>
            </a:cu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图形变大了</a:t>
              </a:r>
              <a:endPara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126" name="文本框 2"/>
            <p:cNvSpPr/>
            <p:nvPr/>
          </p:nvSpPr>
          <p:spPr>
            <a:xfrm>
              <a:off x="0" y="640"/>
              <a:ext cx="2690" cy="8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形状没改变</a:t>
              </a:r>
              <a:endPara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27" name="文本框 3"/>
          <p:cNvSpPr/>
          <p:nvPr/>
        </p:nvSpPr>
        <p:spPr>
          <a:xfrm>
            <a:off x="3694113" y="298450"/>
            <a:ext cx="792162" cy="5667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放大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146" name="组合 8193"/>
          <p:cNvGrpSpPr/>
          <p:nvPr/>
        </p:nvGrpSpPr>
        <p:grpSpPr>
          <a:xfrm>
            <a:off x="0" y="241300"/>
            <a:ext cx="457200" cy="585788"/>
            <a:chOff x="0" y="0"/>
            <a:chExt cx="720" cy="922"/>
          </a:xfrm>
        </p:grpSpPr>
        <p:sp>
          <p:nvSpPr>
            <p:cNvPr id="6147" name="Rectangle 8"/>
            <p:cNvSpPr/>
            <p:nvPr/>
          </p:nvSpPr>
          <p:spPr>
            <a:xfrm>
              <a:off x="0" y="0"/>
              <a:ext cx="474" cy="922"/>
            </a:xfrm>
            <a:prstGeom prst="rect">
              <a:avLst/>
            </a:prstGeom>
            <a:solidFill>
              <a:srgbClr val="54BBDC"/>
            </a:solidFill>
            <a:ln w="9525" cap="flat" cmpd="sng">
              <a:solidFill>
                <a:srgbClr val="54BBD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6148" name="Rectangle 9"/>
            <p:cNvSpPr/>
            <p:nvPr/>
          </p:nvSpPr>
          <p:spPr>
            <a:xfrm>
              <a:off x="600" y="0"/>
              <a:ext cx="120" cy="922"/>
            </a:xfrm>
            <a:prstGeom prst="rect">
              <a:avLst/>
            </a:prstGeom>
            <a:solidFill>
              <a:srgbClr val="73C8BE"/>
            </a:solidFill>
            <a:ln w="9525" cap="flat" cmpd="sng">
              <a:solidFill>
                <a:srgbClr val="73C8B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8197" name="图片 206852" descr="Img252748543"/>
          <p:cNvPicPr/>
          <p:nvPr/>
        </p:nvPicPr>
        <p:blipFill>
          <a:blip r:embed="rId1"/>
          <a:stretch>
            <a:fillRect/>
          </a:stretch>
        </p:blipFill>
        <p:spPr>
          <a:xfrm>
            <a:off x="590550" y="577850"/>
            <a:ext cx="4040188" cy="5194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8" name="组合 8197"/>
          <p:cNvGrpSpPr/>
          <p:nvPr/>
        </p:nvGrpSpPr>
        <p:grpSpPr>
          <a:xfrm>
            <a:off x="4718050" y="577850"/>
            <a:ext cx="3805238" cy="5286375"/>
            <a:chOff x="0" y="0"/>
            <a:chExt cx="5993" cy="8324"/>
          </a:xfrm>
        </p:grpSpPr>
        <p:pic>
          <p:nvPicPr>
            <p:cNvPr id="6151" name="图片 206851" descr="Img25274854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725" y="0"/>
              <a:ext cx="2268" cy="28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2" name="图片 206853" descr="Img252748543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4363" y="3790"/>
              <a:ext cx="850" cy="45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3" name="直接连接符 205829"/>
            <p:cNvSpPr/>
            <p:nvPr/>
          </p:nvSpPr>
          <p:spPr>
            <a:xfrm rot="600000" flipV="1">
              <a:off x="0" y="752"/>
              <a:ext cx="3538" cy="635"/>
            </a:xfrm>
            <a:prstGeom prst="line">
              <a:avLst/>
            </a:prstGeom>
            <a:ln w="38100" cap="flat" cmpd="sng">
              <a:solidFill>
                <a:srgbClr val="7030A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endParaRPr lang="zh-CN" altLang="en-US" b="1" i="1"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154" name="直接连接符 1"/>
            <p:cNvSpPr/>
            <p:nvPr/>
          </p:nvSpPr>
          <p:spPr>
            <a:xfrm rot="600000" flipV="1">
              <a:off x="160" y="5628"/>
              <a:ext cx="3538" cy="635"/>
            </a:xfrm>
            <a:prstGeom prst="line">
              <a:avLst/>
            </a:prstGeom>
            <a:ln w="38100" cap="flat" cmpd="sng">
              <a:solidFill>
                <a:srgbClr val="7030A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t" anchorCtr="0"/>
            <a:p>
              <a:endParaRPr lang="zh-CN" altLang="en-US" b="1" i="1">
                <a:latin typeface="Times New Roman" panose="02020603050405020304" pitchFamily="2" charset="0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155" name="组合 8202"/>
          <p:cNvGrpSpPr/>
          <p:nvPr/>
        </p:nvGrpSpPr>
        <p:grpSpPr>
          <a:xfrm>
            <a:off x="4945063" y="1216025"/>
            <a:ext cx="1706562" cy="973138"/>
            <a:chOff x="0" y="0"/>
            <a:chExt cx="2686" cy="1532"/>
          </a:xfrm>
        </p:grpSpPr>
        <p:sp>
          <p:nvSpPr>
            <p:cNvPr id="6156" name="文本框 2"/>
            <p:cNvSpPr/>
            <p:nvPr/>
          </p:nvSpPr>
          <p:spPr>
            <a:xfrm>
              <a:off x="0" y="0"/>
              <a:ext cx="2687" cy="8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图形变小了</a:t>
              </a:r>
              <a:endPara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157" name="文本框 3"/>
            <p:cNvSpPr/>
            <p:nvPr/>
          </p:nvSpPr>
          <p:spPr>
            <a:xfrm>
              <a:off x="0" y="640"/>
              <a:ext cx="2687" cy="8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形状没改变</a:t>
              </a:r>
              <a:endPara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158" name="文本框 4"/>
          <p:cNvSpPr/>
          <p:nvPr/>
        </p:nvSpPr>
        <p:spPr>
          <a:xfrm>
            <a:off x="5397500" y="661988"/>
            <a:ext cx="792163" cy="5667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缩小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pSp>
        <p:nvGrpSpPr>
          <p:cNvPr id="6159" name="组合 8206"/>
          <p:cNvGrpSpPr/>
          <p:nvPr/>
        </p:nvGrpSpPr>
        <p:grpSpPr>
          <a:xfrm>
            <a:off x="5089525" y="4370388"/>
            <a:ext cx="1706563" cy="973137"/>
            <a:chOff x="0" y="0"/>
            <a:chExt cx="2688" cy="1532"/>
          </a:xfrm>
        </p:grpSpPr>
        <p:sp>
          <p:nvSpPr>
            <p:cNvPr id="6160" name="文本框 5"/>
            <p:cNvSpPr/>
            <p:nvPr/>
          </p:nvSpPr>
          <p:spPr>
            <a:xfrm>
              <a:off x="0" y="0"/>
              <a:ext cx="2688" cy="8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图形变小了</a:t>
              </a:r>
              <a:endPara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161" name="文本框 6"/>
            <p:cNvSpPr/>
            <p:nvPr/>
          </p:nvSpPr>
          <p:spPr>
            <a:xfrm>
              <a:off x="0" y="640"/>
              <a:ext cx="2688" cy="8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形状改变了</a:t>
              </a:r>
              <a:endPara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210" name="矩形 13"/>
          <p:cNvSpPr/>
          <p:nvPr/>
        </p:nvSpPr>
        <p:spPr>
          <a:xfrm>
            <a:off x="4845050" y="660400"/>
            <a:ext cx="2051050" cy="4841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/>
          <a:p>
            <a:endParaRPr lang="zh-CN" altLang="en-US" b="1" i="1">
              <a:latin typeface="Arial" panose="020B0604020202020204" pitchFamily="34" charset="0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8211" name="矩形 8"/>
          <p:cNvSpPr/>
          <p:nvPr/>
        </p:nvSpPr>
        <p:spPr>
          <a:xfrm>
            <a:off x="4746625" y="1323975"/>
            <a:ext cx="2049463" cy="8651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/>
          <a:p>
            <a:endParaRPr lang="zh-CN" altLang="en-US" b="1" i="1">
              <a:latin typeface="Arial" panose="020B0604020202020204" pitchFamily="34" charset="0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8212" name="矩形 10"/>
          <p:cNvSpPr/>
          <p:nvPr/>
        </p:nvSpPr>
        <p:spPr>
          <a:xfrm>
            <a:off x="5032375" y="4505325"/>
            <a:ext cx="2051050" cy="7556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/>
          <a:p>
            <a:endParaRPr lang="zh-CN" altLang="en-US" b="1" i="1">
              <a:latin typeface="Arial" panose="020B0604020202020204" pitchFamily="34" charset="0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2"/>
                  </p:tgtEl>
                </p:cond>
              </p:nextCondLst>
            </p:seq>
          </p:childTnLst>
        </p:cTn>
      </p:par>
    </p:tnLst>
    <p:bldLst>
      <p:bldP spid="8210" grpId="0" bldLvl="0"/>
      <p:bldP spid="8211" grpId="0" bldLvl="0"/>
      <p:bldP spid="8212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7170" name="组合 9217"/>
          <p:cNvGrpSpPr/>
          <p:nvPr/>
        </p:nvGrpSpPr>
        <p:grpSpPr>
          <a:xfrm>
            <a:off x="0" y="241300"/>
            <a:ext cx="457200" cy="585788"/>
            <a:chOff x="0" y="0"/>
            <a:chExt cx="720" cy="922"/>
          </a:xfrm>
        </p:grpSpPr>
        <p:sp>
          <p:nvSpPr>
            <p:cNvPr id="7171" name="Rectangle 8"/>
            <p:cNvSpPr/>
            <p:nvPr/>
          </p:nvSpPr>
          <p:spPr>
            <a:xfrm>
              <a:off x="0" y="0"/>
              <a:ext cx="474" cy="922"/>
            </a:xfrm>
            <a:prstGeom prst="rect">
              <a:avLst/>
            </a:prstGeom>
            <a:solidFill>
              <a:srgbClr val="54BBDC"/>
            </a:solidFill>
            <a:ln w="9525" cap="flat" cmpd="sng">
              <a:solidFill>
                <a:srgbClr val="54BBD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7172" name="Rectangle 9"/>
            <p:cNvSpPr/>
            <p:nvPr/>
          </p:nvSpPr>
          <p:spPr>
            <a:xfrm>
              <a:off x="600" y="0"/>
              <a:ext cx="120" cy="922"/>
            </a:xfrm>
            <a:prstGeom prst="rect">
              <a:avLst/>
            </a:prstGeom>
            <a:solidFill>
              <a:srgbClr val="73C8BE"/>
            </a:solidFill>
            <a:ln w="9525" cap="flat" cmpd="sng">
              <a:solidFill>
                <a:srgbClr val="73C8BE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 anchorCtr="0"/>
            <a:p>
              <a:endParaRPr lang="zh-CN" altLang="en-US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7173" name="图片 206852" descr="Img252748543"/>
          <p:cNvPicPr/>
          <p:nvPr/>
        </p:nvPicPr>
        <p:blipFill>
          <a:blip r:embed="rId1"/>
          <a:stretch>
            <a:fillRect/>
          </a:stretch>
        </p:blipFill>
        <p:spPr>
          <a:xfrm>
            <a:off x="590550" y="577850"/>
            <a:ext cx="4040188" cy="5194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图片 206851" descr="Img252748543"/>
          <p:cNvPicPr/>
          <p:nvPr/>
        </p:nvPicPr>
        <p:blipFill>
          <a:blip r:embed="rId2"/>
          <a:stretch>
            <a:fillRect/>
          </a:stretch>
        </p:blipFill>
        <p:spPr>
          <a:xfrm>
            <a:off x="7083425" y="577850"/>
            <a:ext cx="1439863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5" name="直接连接符 205829"/>
          <p:cNvSpPr/>
          <p:nvPr/>
        </p:nvSpPr>
        <p:spPr>
          <a:xfrm rot="600000" flipV="1">
            <a:off x="4718050" y="1055688"/>
            <a:ext cx="2246313" cy="403225"/>
          </a:xfrm>
          <a:prstGeom prst="line">
            <a:avLst/>
          </a:prstGeom>
          <a:ln w="38100" cap="flat" cmpd="sng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p>
            <a:endParaRPr lang="zh-CN" altLang="en-US" b="1" i="1">
              <a:latin typeface="Times New Roman" panose="020206030504050203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7176" name="组合 9223"/>
          <p:cNvGrpSpPr/>
          <p:nvPr/>
        </p:nvGrpSpPr>
        <p:grpSpPr>
          <a:xfrm>
            <a:off x="4945063" y="1216025"/>
            <a:ext cx="1706562" cy="973138"/>
            <a:chOff x="0" y="0"/>
            <a:chExt cx="2686" cy="1532"/>
          </a:xfrm>
        </p:grpSpPr>
        <p:sp>
          <p:nvSpPr>
            <p:cNvPr id="7177" name="文本框 2"/>
            <p:cNvSpPr/>
            <p:nvPr/>
          </p:nvSpPr>
          <p:spPr>
            <a:xfrm>
              <a:off x="0" y="0"/>
              <a:ext cx="2687" cy="8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图形变小了</a:t>
              </a:r>
              <a:endPara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7178" name="文本框 3"/>
            <p:cNvSpPr/>
            <p:nvPr/>
          </p:nvSpPr>
          <p:spPr>
            <a:xfrm>
              <a:off x="0" y="640"/>
              <a:ext cx="2687" cy="89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形状没改变</a:t>
              </a:r>
              <a:endPara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179" name="文本框 4"/>
          <p:cNvSpPr/>
          <p:nvPr/>
        </p:nvSpPr>
        <p:spPr>
          <a:xfrm>
            <a:off x="5397500" y="661988"/>
            <a:ext cx="792163" cy="5667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缩小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7180" name="矩形 10"/>
          <p:cNvSpPr/>
          <p:nvPr/>
        </p:nvSpPr>
        <p:spPr>
          <a:xfrm>
            <a:off x="4746625" y="4937125"/>
            <a:ext cx="2049463" cy="3492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/>
          <a:p>
            <a:endParaRPr lang="zh-CN" altLang="en-US" b="1" i="1">
              <a:latin typeface="Arial" panose="020B0604020202020204" pitchFamily="34" charset="0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7"/>
          <p:cNvSpPr/>
          <p:nvPr/>
        </p:nvSpPr>
        <p:spPr>
          <a:xfrm>
            <a:off x="1708150" y="3157538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i="1" dirty="0">
                <a:solidFill>
                  <a:schemeClr val="hlink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8</a:t>
            </a:r>
            <a:r>
              <a:rPr lang="zh-CN" altLang="en-US" sz="2800" b="1" i="1" dirty="0">
                <a:solidFill>
                  <a:schemeClr val="hlink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厘米</a:t>
            </a:r>
            <a:endParaRPr lang="zh-CN" altLang="en-US" sz="2800" b="1" i="1" dirty="0">
              <a:solidFill>
                <a:schemeClr val="hlink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67" name="直接连接符 8"/>
          <p:cNvSpPr/>
          <p:nvPr/>
        </p:nvSpPr>
        <p:spPr>
          <a:xfrm>
            <a:off x="1325563" y="3157538"/>
            <a:ext cx="1931987" cy="1587"/>
          </a:xfrm>
          <a:prstGeom prst="line">
            <a:avLst/>
          </a:prstGeom>
          <a:ln w="4127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68" name="直接连接符 9"/>
          <p:cNvSpPr/>
          <p:nvPr/>
        </p:nvSpPr>
        <p:spPr>
          <a:xfrm>
            <a:off x="4856163" y="4017963"/>
            <a:ext cx="3671887" cy="0"/>
          </a:xfrm>
          <a:prstGeom prst="line">
            <a:avLst/>
          </a:prstGeom>
          <a:ln w="4445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69" name="文本框 10"/>
          <p:cNvSpPr/>
          <p:nvPr/>
        </p:nvSpPr>
        <p:spPr>
          <a:xfrm>
            <a:off x="6091238" y="4017963"/>
            <a:ext cx="2305050" cy="517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i="1" dirty="0">
                <a:solidFill>
                  <a:schemeClr val="hlink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16</a:t>
            </a:r>
            <a:r>
              <a:rPr lang="zh-CN" altLang="en-US" sz="2800" b="1" i="1" dirty="0">
                <a:solidFill>
                  <a:schemeClr val="hlink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厘米</a:t>
            </a:r>
            <a:endParaRPr lang="zh-CN" altLang="en-US" sz="2800" b="1" i="1" dirty="0">
              <a:solidFill>
                <a:schemeClr val="hlink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70" name="直接连接符 11"/>
          <p:cNvSpPr/>
          <p:nvPr/>
        </p:nvSpPr>
        <p:spPr>
          <a:xfrm>
            <a:off x="3257550" y="1890713"/>
            <a:ext cx="0" cy="1250950"/>
          </a:xfrm>
          <a:prstGeom prst="line">
            <a:avLst/>
          </a:prstGeom>
          <a:ln w="412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71" name="文本框 12"/>
          <p:cNvSpPr/>
          <p:nvPr/>
        </p:nvSpPr>
        <p:spPr>
          <a:xfrm>
            <a:off x="3163888" y="1830388"/>
            <a:ext cx="719137" cy="1371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2800" b="1" i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5</a:t>
            </a:r>
            <a:endParaRPr lang="en-US" altLang="zh-CN" sz="2800" b="1" i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2800" b="1" i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厘</a:t>
            </a:r>
            <a:endParaRPr lang="zh-CN" altLang="en-US" sz="2800" b="1" i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2800" b="1" i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米</a:t>
            </a:r>
            <a:endParaRPr lang="zh-CN" altLang="en-US" sz="2800" b="1" i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72" name="直接连接符 13"/>
          <p:cNvSpPr/>
          <p:nvPr/>
        </p:nvSpPr>
        <p:spPr>
          <a:xfrm>
            <a:off x="8528050" y="1538288"/>
            <a:ext cx="0" cy="2479675"/>
          </a:xfrm>
          <a:prstGeom prst="line">
            <a:avLst/>
          </a:prstGeom>
          <a:ln w="444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73" name="文本框 14"/>
          <p:cNvSpPr/>
          <p:nvPr/>
        </p:nvSpPr>
        <p:spPr>
          <a:xfrm>
            <a:off x="8528050" y="1460500"/>
            <a:ext cx="881063" cy="1371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i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10</a:t>
            </a:r>
            <a:endParaRPr lang="en-US" altLang="zh-CN" sz="2800" b="1" i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  <a:p>
            <a:r>
              <a:rPr lang="zh-CN" altLang="en-US" sz="2800" b="1" i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厘</a:t>
            </a:r>
            <a:endParaRPr lang="zh-CN" altLang="en-US" sz="2800" b="1" i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  <a:p>
            <a:r>
              <a:rPr lang="zh-CN" altLang="en-US" sz="2800" b="1" i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米</a:t>
            </a:r>
            <a:endParaRPr lang="zh-CN" altLang="en-US" sz="2800" b="1" i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74" name="矩形 15"/>
          <p:cNvSpPr/>
          <p:nvPr/>
        </p:nvSpPr>
        <p:spPr>
          <a:xfrm>
            <a:off x="1344613" y="1890713"/>
            <a:ext cx="1893887" cy="1250950"/>
          </a:xfrm>
          <a:prstGeom prst="rect">
            <a:avLst/>
          </a:prstGeom>
          <a:solidFill>
            <a:srgbClr val="FFFFFF">
              <a:alpha val="37999"/>
            </a:srgbClr>
          </a:solidFill>
          <a:ln w="508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75" name="矩形 16"/>
          <p:cNvSpPr/>
          <p:nvPr/>
        </p:nvSpPr>
        <p:spPr>
          <a:xfrm>
            <a:off x="4862513" y="1498600"/>
            <a:ext cx="3659187" cy="2479675"/>
          </a:xfrm>
          <a:prstGeom prst="rect">
            <a:avLst/>
          </a:prstGeom>
          <a:solidFill>
            <a:srgbClr val="FFFFFF">
              <a:alpha val="37999"/>
            </a:srgbClr>
          </a:solidFill>
          <a:ln w="508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1276" name="图片 1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975" y="4429125"/>
            <a:ext cx="8782050" cy="123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7" name="图片 7" descr="bc305bbef1b2174a08df4b"/>
          <p:cNvPicPr>
            <a:picLocks noChangeAspect="1"/>
          </p:cNvPicPr>
          <p:nvPr/>
        </p:nvPicPr>
        <p:blipFill>
          <a:blip r:embed="rId2"/>
          <a:srcRect l="4607" t="6667" r="4607" b="17847"/>
          <a:stretch>
            <a:fillRect/>
          </a:stretch>
        </p:blipFill>
        <p:spPr>
          <a:xfrm>
            <a:off x="1354138" y="1893888"/>
            <a:ext cx="1893887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8" name="图片 10" descr="bc305bbef1b2174a08df4b"/>
          <p:cNvPicPr preferRelativeResize="0"/>
          <p:nvPr/>
        </p:nvPicPr>
        <p:blipFill>
          <a:blip r:embed="rId3"/>
          <a:srcRect l="4607" t="6667" r="4607" b="17847"/>
          <a:stretch>
            <a:fillRect/>
          </a:stretch>
        </p:blipFill>
        <p:spPr>
          <a:xfrm>
            <a:off x="4899025" y="1479550"/>
            <a:ext cx="3629025" cy="2538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6" name="文本框 2"/>
          <p:cNvSpPr/>
          <p:nvPr/>
        </p:nvSpPr>
        <p:spPr>
          <a:xfrm>
            <a:off x="3175" y="63500"/>
            <a:ext cx="895985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黑体" panose="02010609060101010101" pitchFamily="2" charset="-122"/>
              </a:rPr>
              <a:t>例１：把左边长方形图放大，得到右边这幅长方形图。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207" name="文本框 3"/>
          <p:cNvSpPr/>
          <p:nvPr/>
        </p:nvSpPr>
        <p:spPr>
          <a:xfrm>
            <a:off x="1627188" y="776288"/>
            <a:ext cx="1016000" cy="517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原图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8208" name="文本框 4"/>
          <p:cNvSpPr/>
          <p:nvPr/>
        </p:nvSpPr>
        <p:spPr>
          <a:xfrm>
            <a:off x="5621338" y="776288"/>
            <a:ext cx="2659062" cy="517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放大后的图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3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3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4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4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5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文本框 12296"/>
          <p:cNvSpPr/>
          <p:nvPr/>
        </p:nvSpPr>
        <p:spPr>
          <a:xfrm>
            <a:off x="490538" y="3856038"/>
            <a:ext cx="8593137" cy="20113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把长方形每条边都放大到原来的２倍</a:t>
            </a:r>
            <a:r>
              <a:rPr lang="en-US" altLang="zh-CN" sz="24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放大后的长方形和原来长方形对应边长的比是</a:t>
            </a:r>
            <a:r>
              <a:rPr lang="en-US" altLang="zh-CN" sz="24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(     ),</a:t>
            </a:r>
            <a:r>
              <a:rPr lang="zh-CN" altLang="en-US" sz="24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这就是把原来的长方形按</a:t>
            </a:r>
            <a:r>
              <a:rPr lang="en-US" altLang="zh-CN" sz="24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(     )</a:t>
            </a:r>
            <a:r>
              <a:rPr lang="zh-CN" altLang="en-US" sz="24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的比放大。</a:t>
            </a:r>
            <a:endParaRPr lang="zh-CN" altLang="en-US" sz="2400" dirty="0">
              <a:solidFill>
                <a:srgbClr val="000000"/>
              </a:solidFill>
              <a:latin typeface="楷体_GB2312" pitchFamily="1" charset="-122"/>
              <a:ea typeface="楷体_GB2312" pitchFamily="1" charset="-122"/>
              <a:sym typeface="楷体_GB2312" pitchFamily="1" charset="-122"/>
            </a:endParaRPr>
          </a:p>
        </p:txBody>
      </p:sp>
      <p:sp>
        <p:nvSpPr>
          <p:cNvPr id="13315" name="文本框 12297"/>
          <p:cNvSpPr/>
          <p:nvPr/>
        </p:nvSpPr>
        <p:spPr>
          <a:xfrm>
            <a:off x="4043363" y="4792663"/>
            <a:ext cx="2016125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2 :1</a:t>
            </a:r>
            <a:endParaRPr lang="en-US" altLang="zh-CN" sz="2800" b="1" dirty="0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3316" name="文本框 12298"/>
          <p:cNvSpPr/>
          <p:nvPr/>
        </p:nvSpPr>
        <p:spPr>
          <a:xfrm>
            <a:off x="685800" y="5299075"/>
            <a:ext cx="2001838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2 :1</a:t>
            </a:r>
            <a:endParaRPr lang="en-US" altLang="zh-CN" sz="2800" b="1" dirty="0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9220" name="矩形 11266"/>
          <p:cNvSpPr/>
          <p:nvPr/>
        </p:nvSpPr>
        <p:spPr>
          <a:xfrm>
            <a:off x="612775" y="1266825"/>
            <a:ext cx="1800225" cy="1152525"/>
          </a:xfrm>
          <a:prstGeom prst="rect">
            <a:avLst/>
          </a:prstGeom>
          <a:solidFill>
            <a:srgbClr val="FFFFFF">
              <a:alpha val="45000"/>
            </a:srgbClr>
          </a:solidFill>
          <a:ln w="508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9221" name="矩形 11267"/>
          <p:cNvSpPr/>
          <p:nvPr/>
        </p:nvSpPr>
        <p:spPr>
          <a:xfrm>
            <a:off x="4643438" y="1120775"/>
            <a:ext cx="3673475" cy="2305050"/>
          </a:xfrm>
          <a:prstGeom prst="rect">
            <a:avLst/>
          </a:prstGeom>
          <a:solidFill>
            <a:srgbClr val="FFFFFF">
              <a:alpha val="45000"/>
            </a:srgbClr>
          </a:solidFill>
          <a:ln w="508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9222" name="文本框 11268"/>
          <p:cNvSpPr/>
          <p:nvPr/>
        </p:nvSpPr>
        <p:spPr>
          <a:xfrm>
            <a:off x="973138" y="2524125"/>
            <a:ext cx="18002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8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厘米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9223" name="文本框 11269"/>
          <p:cNvSpPr/>
          <p:nvPr/>
        </p:nvSpPr>
        <p:spPr>
          <a:xfrm>
            <a:off x="2414588" y="1265238"/>
            <a:ext cx="708025" cy="1189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5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厘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米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9224" name="文本框 11270"/>
          <p:cNvSpPr/>
          <p:nvPr/>
        </p:nvSpPr>
        <p:spPr>
          <a:xfrm>
            <a:off x="5795963" y="3487738"/>
            <a:ext cx="252095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16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厘米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9225" name="文本框 11271"/>
          <p:cNvSpPr/>
          <p:nvPr/>
        </p:nvSpPr>
        <p:spPr>
          <a:xfrm>
            <a:off x="8388350" y="1481138"/>
            <a:ext cx="971550" cy="1189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10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厘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米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9226" name="文本框 4"/>
          <p:cNvSpPr/>
          <p:nvPr/>
        </p:nvSpPr>
        <p:spPr>
          <a:xfrm>
            <a:off x="5621338" y="425450"/>
            <a:ext cx="2659062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放大后的图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9227" name="文本框 3"/>
          <p:cNvSpPr/>
          <p:nvPr/>
        </p:nvSpPr>
        <p:spPr>
          <a:xfrm>
            <a:off x="1041400" y="565150"/>
            <a:ext cx="1016000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原图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build="allAtOnce"/>
      <p:bldP spid="13315" grpId="0" bldLvl="0"/>
      <p:bldP spid="13316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矩形 29698"/>
          <p:cNvSpPr/>
          <p:nvPr/>
        </p:nvSpPr>
        <p:spPr>
          <a:xfrm>
            <a:off x="698500" y="681038"/>
            <a:ext cx="2879725" cy="1800225"/>
          </a:xfrm>
          <a:prstGeom prst="rect">
            <a:avLst/>
          </a:prstGeom>
          <a:solidFill>
            <a:srgbClr val="FFFFFF">
              <a:alpha val="45000"/>
            </a:srgbClr>
          </a:solidFill>
          <a:ln w="508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0242" name="文本框 29700"/>
          <p:cNvSpPr/>
          <p:nvPr/>
        </p:nvSpPr>
        <p:spPr>
          <a:xfrm>
            <a:off x="1525588" y="2497138"/>
            <a:ext cx="18002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8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厘米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10243" name="文本框 29701"/>
          <p:cNvSpPr/>
          <p:nvPr/>
        </p:nvSpPr>
        <p:spPr>
          <a:xfrm>
            <a:off x="3730625" y="987425"/>
            <a:ext cx="708025" cy="1187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 5</a:t>
            </a:r>
            <a:endParaRPr lang="en-US" altLang="zh-CN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厘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米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14341" name="文本框 29702"/>
          <p:cNvSpPr/>
          <p:nvPr/>
        </p:nvSpPr>
        <p:spPr>
          <a:xfrm>
            <a:off x="6156325" y="2425700"/>
            <a:ext cx="252095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4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厘米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14342" name="文本框 29703"/>
          <p:cNvSpPr/>
          <p:nvPr/>
        </p:nvSpPr>
        <p:spPr>
          <a:xfrm>
            <a:off x="7488238" y="1441450"/>
            <a:ext cx="971550" cy="1006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2.5</a:t>
            </a:r>
            <a:endParaRPr lang="en-US" altLang="zh-CN" sz="20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厘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米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10246" name="文本框 29707"/>
          <p:cNvSpPr/>
          <p:nvPr/>
        </p:nvSpPr>
        <p:spPr>
          <a:xfrm>
            <a:off x="263525" y="2973388"/>
            <a:ext cx="8616950" cy="15541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   </a:t>
            </a:r>
            <a:r>
              <a:rPr lang="zh-CN" altLang="en-US" sz="32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如果要把原图按</a:t>
            </a:r>
            <a:r>
              <a:rPr lang="en-US" altLang="zh-CN" sz="32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1</a:t>
            </a:r>
            <a:r>
              <a:rPr lang="zh-CN" altLang="en-US" sz="32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：</a:t>
            </a:r>
            <a:r>
              <a:rPr lang="en-US" altLang="zh-CN" sz="32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2</a:t>
            </a:r>
            <a:r>
              <a:rPr lang="zh-CN" altLang="en-US" sz="3200" dirty="0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的比缩小。对应边的比应该怎样变化呢？</a:t>
            </a:r>
            <a:endParaRPr lang="zh-CN" altLang="en-US" sz="3200" dirty="0">
              <a:solidFill>
                <a:srgbClr val="000000"/>
              </a:solidFill>
              <a:latin typeface="楷体_GB2312" pitchFamily="1" charset="-122"/>
              <a:ea typeface="楷体_GB2312" pitchFamily="1" charset="-122"/>
              <a:sym typeface="楷体_GB2312" pitchFamily="1" charset="-122"/>
            </a:endParaRPr>
          </a:p>
        </p:txBody>
      </p:sp>
      <p:sp>
        <p:nvSpPr>
          <p:cNvPr id="14344" name="矩形 29698"/>
          <p:cNvSpPr/>
          <p:nvPr/>
        </p:nvSpPr>
        <p:spPr>
          <a:xfrm>
            <a:off x="5938838" y="1495425"/>
            <a:ext cx="1439862" cy="900113"/>
          </a:xfrm>
          <a:prstGeom prst="rect">
            <a:avLst/>
          </a:prstGeom>
          <a:solidFill>
            <a:srgbClr val="FFFFFF">
              <a:alpha val="45000"/>
            </a:srgbClr>
          </a:solidFill>
          <a:ln w="508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4347" name="文本框 4"/>
          <p:cNvSpPr/>
          <p:nvPr/>
        </p:nvSpPr>
        <p:spPr>
          <a:xfrm>
            <a:off x="4848225" y="3887788"/>
            <a:ext cx="3940175" cy="8524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长宽各是多少厘米？</a:t>
            </a:r>
            <a:br>
              <a:rPr lang="zh-CN" altLang="en-US" dirty="0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</a:br>
            <a:endParaRPr lang="zh-CN" altLang="en-US" dirty="0">
              <a:solidFill>
                <a:srgbClr val="00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49" name="文本框 3"/>
          <p:cNvSpPr/>
          <p:nvPr/>
        </p:nvSpPr>
        <p:spPr>
          <a:xfrm>
            <a:off x="1630363" y="163513"/>
            <a:ext cx="1016000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原图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ldLvl="0"/>
      <p:bldP spid="14342" grpId="0" bldLvl="0"/>
      <p:bldP spid="14344" grpId="0" bldLvl="0" animBg="1"/>
      <p:bldP spid="14347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205826" descr="Img252748543"/>
          <p:cNvPicPr/>
          <p:nvPr/>
        </p:nvPicPr>
        <p:blipFill>
          <a:blip r:embed="rId1"/>
          <a:stretch>
            <a:fillRect/>
          </a:stretch>
        </p:blipFill>
        <p:spPr>
          <a:xfrm>
            <a:off x="5988050" y="298450"/>
            <a:ext cx="2879725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图片 205827" descr="Img252748543"/>
          <p:cNvPicPr/>
          <p:nvPr/>
        </p:nvPicPr>
        <p:blipFill>
          <a:blip r:embed="rId1"/>
          <a:stretch>
            <a:fillRect/>
          </a:stretch>
        </p:blipFill>
        <p:spPr>
          <a:xfrm>
            <a:off x="1343025" y="657225"/>
            <a:ext cx="1782763" cy="211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直接连接符 205829"/>
          <p:cNvSpPr/>
          <p:nvPr/>
        </p:nvSpPr>
        <p:spPr>
          <a:xfrm rot="600000" flipV="1">
            <a:off x="3303588" y="1012825"/>
            <a:ext cx="2246312" cy="4032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p>
            <a:endParaRPr lang="zh-CN" altLang="en-US" b="1" i="1" dirty="0">
              <a:latin typeface="Times New Roman" panose="020206030504050203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1268" name="图片 205828" descr="Img252748543"/>
          <p:cNvPicPr/>
          <p:nvPr/>
        </p:nvPicPr>
        <p:blipFill>
          <a:blip r:embed="rId1"/>
          <a:stretch>
            <a:fillRect/>
          </a:stretch>
        </p:blipFill>
        <p:spPr>
          <a:xfrm>
            <a:off x="619125" y="4657725"/>
            <a:ext cx="5759450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直接连接符 205830"/>
          <p:cNvSpPr/>
          <p:nvPr/>
        </p:nvSpPr>
        <p:spPr>
          <a:xfrm>
            <a:off x="1981200" y="3186113"/>
            <a:ext cx="1588" cy="147161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p>
            <a:endParaRPr lang="zh-CN" altLang="en-US" b="1" i="1" dirty="0">
              <a:latin typeface="Times New Roman" panose="02020603050405020304" pitchFamily="2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5367" name="文本框 29700"/>
          <p:cNvSpPr/>
          <p:nvPr/>
        </p:nvSpPr>
        <p:spPr>
          <a:xfrm>
            <a:off x="1558925" y="2728913"/>
            <a:ext cx="18002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12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厘米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15368" name="文本框 29701"/>
          <p:cNvSpPr/>
          <p:nvPr/>
        </p:nvSpPr>
        <p:spPr>
          <a:xfrm>
            <a:off x="619125" y="979488"/>
            <a:ext cx="708025" cy="1189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厘米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15369" name="文本框 29700"/>
          <p:cNvSpPr/>
          <p:nvPr/>
        </p:nvSpPr>
        <p:spPr>
          <a:xfrm>
            <a:off x="6958013" y="3938588"/>
            <a:ext cx="18002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18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厘米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15370" name="文本框 29701"/>
          <p:cNvSpPr/>
          <p:nvPr/>
        </p:nvSpPr>
        <p:spPr>
          <a:xfrm>
            <a:off x="5280025" y="1481138"/>
            <a:ext cx="708025" cy="11890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24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厘米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15371" name="文本框 29701"/>
          <p:cNvSpPr/>
          <p:nvPr/>
        </p:nvSpPr>
        <p:spPr>
          <a:xfrm>
            <a:off x="42863" y="4997450"/>
            <a:ext cx="708025" cy="1189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16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厘米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15372" name="文本框 29700"/>
          <p:cNvSpPr/>
          <p:nvPr/>
        </p:nvSpPr>
        <p:spPr>
          <a:xfrm>
            <a:off x="2752725" y="6469063"/>
            <a:ext cx="18002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36</a:t>
            </a:r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厘米</a:t>
            </a:r>
            <a:endParaRPr lang="zh-CN" altLang="en-US" sz="2400" b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  <p:sp>
        <p:nvSpPr>
          <p:cNvPr id="11276" name="文本框 3"/>
          <p:cNvSpPr/>
          <p:nvPr/>
        </p:nvSpPr>
        <p:spPr>
          <a:xfrm>
            <a:off x="1412875" y="58738"/>
            <a:ext cx="1014413" cy="517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黑体" panose="02010609060101010101" pitchFamily="2" charset="-122"/>
              </a:rPr>
              <a:t>原图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ldLvl="0"/>
      <p:bldP spid="15368" grpId="0" bldLvl="0"/>
      <p:bldP spid="15369" grpId="0" bldLvl="0"/>
      <p:bldP spid="15370" grpId="0" bldLvl="0"/>
      <p:bldP spid="15371" grpId="0" bldLvl="0"/>
      <p:bldP spid="15372" grpId="0" bldLvl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54BBDC"/>
      </a:dk2>
      <a:lt2>
        <a:srgbClr val="808080"/>
      </a:lt2>
      <a:accent1>
        <a:srgbClr val="BED52F"/>
      </a:accent1>
      <a:accent2>
        <a:srgbClr val="73C8BE"/>
      </a:accent2>
      <a:accent3>
        <a:srgbClr val="FFFFFF"/>
      </a:accent3>
      <a:accent4>
        <a:srgbClr val="000000"/>
      </a:accent4>
      <a:accent5>
        <a:srgbClr val="DBE6AD"/>
      </a:accent5>
      <a:accent6>
        <a:srgbClr val="67B3AA"/>
      </a:accent6>
      <a:hlink>
        <a:srgbClr val="009999"/>
      </a:hlink>
      <a:folHlink>
        <a:srgbClr val="99CC00"/>
      </a:folHlink>
    </a:clrScheme>
    <a:fontScheme name="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2">
  <a:themeElements>
    <a:clrScheme name="">
      <a:dk1>
        <a:srgbClr val="000000"/>
      </a:dk1>
      <a:lt1>
        <a:srgbClr val="FFFFFF"/>
      </a:lt1>
      <a:dk2>
        <a:srgbClr val="54BBDC"/>
      </a:dk2>
      <a:lt2>
        <a:srgbClr val="808080"/>
      </a:lt2>
      <a:accent1>
        <a:srgbClr val="BED52F"/>
      </a:accent1>
      <a:accent2>
        <a:srgbClr val="73C8BE"/>
      </a:accent2>
      <a:accent3>
        <a:srgbClr val="FFFFFF"/>
      </a:accent3>
      <a:accent4>
        <a:srgbClr val="000000"/>
      </a:accent4>
      <a:accent5>
        <a:srgbClr val="DBE6AD"/>
      </a:accent5>
      <a:accent6>
        <a:srgbClr val="67B3AA"/>
      </a:accent6>
      <a:hlink>
        <a:srgbClr val="009999"/>
      </a:hlink>
      <a:folHlink>
        <a:srgbClr val="99CC00"/>
      </a:folHlink>
    </a:clrScheme>
    <a:fontScheme name="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WPS 演示</Application>
  <PresentationFormat>在屏幕上显示</PresentationFormat>
  <Paragraphs>165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Times New Roman</vt:lpstr>
      <vt:lpstr>黑体</vt:lpstr>
      <vt:lpstr>微软雅黑</vt:lpstr>
      <vt:lpstr>楷体_GB2312</vt:lpstr>
      <vt:lpstr>新宋体</vt:lpstr>
      <vt:lpstr>方正姚体</vt:lpstr>
      <vt:lpstr>华文楷体</vt:lpstr>
      <vt:lpstr>Calibri</vt:lpstr>
      <vt:lpstr>Arial Unicode MS</vt:lpstr>
      <vt:lpstr>默认设计模板</vt:lpstr>
      <vt:lpstr>默认设计模板_2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wangzihui</dc:creator>
  <cp:lastModifiedBy>水晶</cp:lastModifiedBy>
  <cp:revision>119</cp:revision>
  <dcterms:created xsi:type="dcterms:W3CDTF">2004-10-21T00:23:00Z</dcterms:created>
  <dcterms:modified xsi:type="dcterms:W3CDTF">2022-02-27T12:24:42Z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0CFDB7BCC9024202B9C40BA67F815C68</vt:lpwstr>
  </property>
</Properties>
</file>