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70" r:id="rId7"/>
    <p:sldId id="278" r:id="rId8"/>
    <p:sldId id="266" r:id="rId9"/>
    <p:sldId id="286" r:id="rId10"/>
    <p:sldId id="287" r:id="rId11"/>
    <p:sldId id="288" r:id="rId12"/>
    <p:sldId id="301" r:id="rId13"/>
    <p:sldId id="271" r:id="rId14"/>
    <p:sldId id="264" r:id="rId15"/>
    <p:sldId id="302" r:id="rId16"/>
    <p:sldId id="295" r:id="rId17"/>
    <p:sldId id="268" r:id="rId18"/>
    <p:sldId id="290" r:id="rId19"/>
    <p:sldId id="291" r:id="rId20"/>
    <p:sldId id="294" r:id="rId21"/>
    <p:sldId id="292" r:id="rId22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99"/>
    <a:srgbClr val="FF6699"/>
    <a:srgbClr val="FFCCCC"/>
    <a:srgbClr val="FF99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318" y="-90"/>
      </p:cViewPr>
      <p:guideLst>
        <p:guide orient="horz" pos="171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1FE188-FD82-4142-A094-20D39572834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D649CF-D2F3-4A6F-84F2-E687F4E8A0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980090" y="3723958"/>
            <a:ext cx="282829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18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溧阳市昆仑小学</a:t>
            </a:r>
            <a:r>
              <a:rPr kumimoji="0" lang="en-US" altLang="zh-CN" sz="18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  </a:t>
            </a:r>
            <a:r>
              <a:rPr kumimoji="0" lang="zh-CN" altLang="en-US" sz="18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史一茭</a:t>
            </a:r>
            <a:endParaRPr kumimoji="0" lang="zh-CN" altLang="en-US" sz="1800" b="1" kern="120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376363" y="2770188"/>
            <a:ext cx="3890963" cy="5842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加法交换律和结合律</a:t>
            </a:r>
            <a:endParaRPr kumimoji="0" lang="en-US" altLang="zh-CN" sz="32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98425" y="701675"/>
            <a:ext cx="34290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rPr>
              <a:t>1</a:t>
            </a:r>
            <a:endParaRPr lang="zh-CN" altLang="en-US" sz="2200" b="1" dirty="0">
              <a:solidFill>
                <a:schemeClr val="tx2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78" y="1779588"/>
            <a:ext cx="7632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个男生跳绳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17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个女生跳绳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个女生踢毽子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378" y="123508"/>
            <a:ext cx="1736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6473" y="195263"/>
            <a:ext cx="1350962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80" y="-20320"/>
            <a:ext cx="1431925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139633"/>
            <a:ext cx="6604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 bwMode="auto">
          <a:xfrm>
            <a:off x="971550" y="2284095"/>
            <a:ext cx="7119620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跳绳和踢毽子的一共有多少人？你能列综合算式解答吗？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5405" y="3192145"/>
            <a:ext cx="2882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     </a:t>
            </a:r>
            <a:r>
              <a:rPr lang="zh-CN" altLang="en-US" b="1"/>
              <a:t>（</a:t>
            </a:r>
            <a:r>
              <a:rPr lang="en-US" altLang="zh-CN" sz="2000" b="1"/>
              <a:t>17</a:t>
            </a:r>
            <a:r>
              <a:rPr lang="zh-CN" altLang="en-US" sz="2000" b="1"/>
              <a:t>＋</a:t>
            </a:r>
            <a:r>
              <a:rPr lang="en-US" altLang="zh-CN" sz="2000" b="1"/>
              <a:t>28</a:t>
            </a:r>
            <a:r>
              <a:rPr lang="zh-CN" altLang="en-US" sz="2000" b="1"/>
              <a:t>）＋</a:t>
            </a:r>
            <a:r>
              <a:rPr lang="en-US" altLang="zh-CN" sz="2000" b="1"/>
              <a:t>23</a:t>
            </a:r>
            <a:endParaRPr lang="en-US" altLang="zh-CN" sz="2000" b="1"/>
          </a:p>
          <a:p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4753610" y="3192145"/>
            <a:ext cx="2131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en-US" altLang="zh-CN" sz="2000" b="1"/>
              <a:t>17</a:t>
            </a:r>
            <a:r>
              <a:rPr lang="zh-CN" altLang="en-US" sz="2000" b="1"/>
              <a:t>＋（</a:t>
            </a:r>
            <a:r>
              <a:rPr lang="en-US" altLang="zh-CN" sz="2000" b="1">
                <a:sym typeface="+mn-ea"/>
              </a:rPr>
              <a:t>28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23</a:t>
            </a:r>
            <a:r>
              <a:rPr lang="zh-CN" altLang="en-US" sz="2000" b="1"/>
              <a:t>）</a:t>
            </a:r>
            <a:endParaRPr lang="zh-CN" altLang="en-US" sz="2000" b="1"/>
          </a:p>
        </p:txBody>
      </p:sp>
      <p:sp>
        <p:nvSpPr>
          <p:cNvPr id="3" name="椭圆 2"/>
          <p:cNvSpPr/>
          <p:nvPr/>
        </p:nvSpPr>
        <p:spPr>
          <a:xfrm>
            <a:off x="4218940" y="3211830"/>
            <a:ext cx="360045" cy="36004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18940" y="3192780"/>
            <a:ext cx="410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=</a:t>
            </a:r>
            <a:endParaRPr lang="en-US" altLang="zh-C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1D[Y%OOK_%_KDGTPB((_M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771525"/>
            <a:ext cx="6666865" cy="1642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76170" y="2453005"/>
            <a:ext cx="439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9+</a:t>
            </a:r>
            <a:r>
              <a:rPr lang="zh-CN" altLang="en-US" sz="3200"/>
              <a:t>（</a:t>
            </a:r>
            <a:r>
              <a:rPr lang="en-US" altLang="zh-CN" sz="3200"/>
              <a:t>1+3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2124075" y="3220085"/>
            <a:ext cx="439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（</a:t>
            </a:r>
            <a:r>
              <a:rPr lang="en-US" altLang="zh-CN" sz="3200">
                <a:solidFill>
                  <a:srgbClr val="FF0000"/>
                </a:solidFill>
              </a:rPr>
              <a:t>9+1</a:t>
            </a:r>
            <a:r>
              <a:rPr lang="zh-CN" altLang="en-US" sz="3200">
                <a:solidFill>
                  <a:srgbClr val="FF0000"/>
                </a:solidFill>
              </a:rPr>
              <a:t>）</a:t>
            </a:r>
            <a:r>
              <a:rPr lang="en-US" altLang="zh-CN" sz="3200"/>
              <a:t>+3</a:t>
            </a:r>
            <a:endParaRPr lang="zh-CN" altLang="en-US" sz="3200"/>
          </a:p>
        </p:txBody>
      </p:sp>
      <p:sp>
        <p:nvSpPr>
          <p:cNvPr id="10" name="矩形 9"/>
          <p:cNvSpPr/>
          <p:nvPr/>
        </p:nvSpPr>
        <p:spPr>
          <a:xfrm>
            <a:off x="4860290" y="2715895"/>
            <a:ext cx="29895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zh-CN" altLang="en-US" sz="4400" b="1">
                <a:solidFill>
                  <a:schemeClr val="accent3"/>
                </a:solidFill>
                <a:effectLst/>
              </a:rPr>
              <a:t>加法结合律</a:t>
            </a:r>
            <a:endParaRPr lang="zh-CN" altLang="en-US" sz="4400" b="1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140335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7"/>
          <p:cNvSpPr/>
          <p:nvPr/>
        </p:nvSpPr>
        <p:spPr>
          <a:xfrm>
            <a:off x="250190" y="988060"/>
            <a:ext cx="79940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仔细观察，并说说下面的等式各应用了什么运算律。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 82+8=8+82   </a:t>
            </a:r>
            <a:endParaRPr lang="en-US" altLang="zh-CN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   </a:t>
            </a:r>
            <a:endParaRPr lang="en-US" altLang="zh-CN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84+68</a:t>
            </a: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）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+32=84+</a:t>
            </a: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68+32</a:t>
            </a: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）</a:t>
            </a:r>
            <a:endParaRPr lang="en-US" sz="2400" b="1" dirty="0">
              <a:ea typeface="楷体_GB2312" panose="02010609030101010101" pitchFamily="49" charset="-122"/>
              <a:sym typeface="+mn-ea"/>
            </a:endParaRPr>
          </a:p>
          <a:p>
            <a:pPr>
              <a:buNone/>
            </a:pPr>
            <a:endParaRPr lang="en-US" altLang="zh-CN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75+</a:t>
            </a: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47+25</a:t>
            </a: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）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=</a:t>
            </a: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75+25</a:t>
            </a:r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）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+47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9220" name="矩形 9"/>
          <p:cNvSpPr/>
          <p:nvPr/>
        </p:nvSpPr>
        <p:spPr>
          <a:xfrm>
            <a:off x="5075873" y="1347788"/>
            <a:ext cx="18002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400" b="1" dirty="0">
                <a:solidFill>
                  <a:srgbClr val="FF5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加法交换律</a:t>
            </a:r>
            <a:endParaRPr lang="zh-CN" altLang="en-US" sz="2400" b="1" dirty="0">
              <a:solidFill>
                <a:srgbClr val="FF505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221" name="矩形 10"/>
          <p:cNvSpPr/>
          <p:nvPr/>
        </p:nvSpPr>
        <p:spPr>
          <a:xfrm>
            <a:off x="5075873" y="1995488"/>
            <a:ext cx="18002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400" b="1" dirty="0">
                <a:solidFill>
                  <a:srgbClr val="FF5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加法结合律</a:t>
            </a:r>
            <a:endParaRPr lang="zh-CN" altLang="en-US" sz="2400" b="1" dirty="0">
              <a:solidFill>
                <a:srgbClr val="FF505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222" name="矩形 11"/>
          <p:cNvSpPr/>
          <p:nvPr/>
        </p:nvSpPr>
        <p:spPr>
          <a:xfrm>
            <a:off x="5076190" y="2832735"/>
            <a:ext cx="38163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400" b="1" dirty="0">
                <a:solidFill>
                  <a:srgbClr val="FF5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加法交换律、加法结合律</a:t>
            </a:r>
            <a:endParaRPr lang="zh-CN" altLang="en-US" sz="2400" b="1" dirty="0">
              <a:solidFill>
                <a:srgbClr val="FF505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3507740"/>
            <a:ext cx="4044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ea typeface="楷体_GB2312" panose="02010609030101010101" pitchFamily="49" charset="-122"/>
                <a:sym typeface="+mn-ea"/>
              </a:rPr>
              <a:t>75+</a:t>
            </a:r>
            <a:r>
              <a:rPr lang="zh-CN" altLang="en-US" sz="2400" b="1" dirty="0">
                <a:ea typeface="楷体_GB2312" panose="02010609030101010101" pitchFamily="49" charset="-122"/>
                <a:sym typeface="+mn-ea"/>
              </a:rPr>
              <a:t>（</a:t>
            </a:r>
            <a:r>
              <a:rPr lang="en-US" altLang="zh-CN" sz="2400" b="1" dirty="0">
                <a:ea typeface="楷体_GB2312" panose="02010609030101010101" pitchFamily="49" charset="-122"/>
                <a:sym typeface="+mn-ea"/>
              </a:rPr>
              <a:t>47+25</a:t>
            </a:r>
            <a:r>
              <a:rPr lang="zh-CN" altLang="en-US" sz="2400" b="1" dirty="0">
                <a:ea typeface="楷体_GB2312" panose="02010609030101010101" pitchFamily="49" charset="-122"/>
                <a:sym typeface="+mn-ea"/>
              </a:rPr>
              <a:t>）</a:t>
            </a:r>
            <a:r>
              <a:rPr lang="en-US" altLang="zh-CN" sz="2400" b="1" dirty="0">
                <a:ea typeface="楷体_GB2312" panose="02010609030101010101" pitchFamily="49" charset="-122"/>
                <a:sym typeface="+mn-ea"/>
              </a:rPr>
              <a:t>=</a:t>
            </a:r>
            <a:r>
              <a:rPr lang="en-US" altLang="zh-CN" sz="2400" b="1" dirty="0">
                <a:ea typeface="楷体_GB2312" panose="02010609030101010101" pitchFamily="49" charset="-122"/>
                <a:sym typeface="+mn-ea"/>
              </a:rPr>
              <a:t>75+</a:t>
            </a:r>
            <a:r>
              <a:rPr lang="zh-CN" altLang="en-US" sz="2400" b="1" dirty="0">
                <a:ea typeface="楷体_GB2312" panose="02010609030101010101" pitchFamily="49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ea typeface="楷体_GB2312" panose="02010609030101010101" pitchFamily="49" charset="-122"/>
                <a:sym typeface="+mn-ea"/>
              </a:rPr>
              <a:t>25+47</a:t>
            </a:r>
            <a:r>
              <a:rPr lang="zh-CN" altLang="en-US" sz="2400" b="1" dirty="0">
                <a:ea typeface="楷体_GB2312" panose="02010609030101010101" pitchFamily="49" charset="-122"/>
                <a:sym typeface="+mn-ea"/>
              </a:rPr>
              <a:t>）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741545" y="3507740"/>
            <a:ext cx="24695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ea typeface="楷体_GB2312" panose="02010609030101010101" pitchFamily="49" charset="-122"/>
                <a:sym typeface="+mn-ea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ea typeface="楷体_GB2312" panose="02010609030101010101" pitchFamily="49" charset="-122"/>
                <a:sym typeface="+mn-ea"/>
              </a:rPr>
              <a:t>（</a:t>
            </a:r>
            <a:r>
              <a:rPr lang="en-US" altLang="zh-CN" sz="2400" b="1" dirty="0">
                <a:ea typeface="楷体_GB2312" panose="02010609030101010101" pitchFamily="49" charset="-122"/>
                <a:sym typeface="+mn-ea"/>
              </a:rPr>
              <a:t>75+25</a:t>
            </a:r>
            <a:r>
              <a:rPr lang="zh-CN" altLang="en-US" sz="2400" b="1" dirty="0">
                <a:solidFill>
                  <a:srgbClr val="FF0000"/>
                </a:solidFill>
                <a:ea typeface="楷体_GB2312" panose="02010609030101010101" pitchFamily="49" charset="-122"/>
                <a:sym typeface="+mn-ea"/>
              </a:rPr>
              <a:t>）</a:t>
            </a:r>
            <a:r>
              <a:rPr lang="en-US" altLang="zh-CN" sz="2400" b="1" dirty="0">
                <a:ea typeface="楷体_GB2312" panose="02010609030101010101" pitchFamily="49" charset="-122"/>
                <a:sym typeface="+mn-ea"/>
              </a:rPr>
              <a:t>+47</a:t>
            </a:r>
            <a:endParaRPr lang="zh-CN" altLang="en-US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98425" y="701675"/>
            <a:ext cx="34290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rPr>
              <a:t>1</a:t>
            </a:r>
            <a:endParaRPr lang="zh-CN" altLang="en-US" sz="2200" b="1" dirty="0">
              <a:solidFill>
                <a:schemeClr val="tx2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78" y="1779588"/>
            <a:ext cx="7632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个男生跳绳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17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个女生跳绳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个女生踢毽子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378" y="123508"/>
            <a:ext cx="1736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6473" y="195263"/>
            <a:ext cx="1350962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80" y="-20320"/>
            <a:ext cx="1431925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139633"/>
            <a:ext cx="6604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 bwMode="auto">
          <a:xfrm>
            <a:off x="971550" y="2284095"/>
            <a:ext cx="7119620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跳绳和踢毽子的一共有多少人？你能列综合算式解答吗？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5695" y="3185160"/>
            <a:ext cx="22580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zh-CN" altLang="en-US" b="1"/>
              <a:t>（</a:t>
            </a:r>
            <a:r>
              <a:rPr lang="en-US" altLang="zh-CN" b="1">
                <a:sym typeface="+mn-ea"/>
              </a:rPr>
              <a:t>28</a:t>
            </a:r>
            <a:r>
              <a:rPr lang="zh-CN" altLang="en-US" b="1">
                <a:sym typeface="+mn-ea"/>
              </a:rPr>
              <a:t>＋</a:t>
            </a:r>
            <a:r>
              <a:rPr lang="en-US" altLang="zh-CN" b="1">
                <a:sym typeface="+mn-ea"/>
              </a:rPr>
              <a:t>17</a:t>
            </a:r>
            <a:r>
              <a:rPr lang="zh-CN" altLang="en-US" b="1"/>
              <a:t>）</a:t>
            </a:r>
            <a:r>
              <a:rPr lang="zh-CN" altLang="en-US" sz="2000" b="1"/>
              <a:t>＋</a:t>
            </a:r>
            <a:r>
              <a:rPr lang="en-US" altLang="zh-CN" sz="2000" b="1"/>
              <a:t>23</a:t>
            </a:r>
            <a:endParaRPr lang="en-US" altLang="zh-CN" sz="2000" b="1"/>
          </a:p>
          <a:p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707765" y="3178810"/>
            <a:ext cx="215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（</a:t>
            </a:r>
            <a:r>
              <a:rPr lang="en-US" altLang="zh-CN" b="1">
                <a:sym typeface="+mn-ea"/>
              </a:rPr>
              <a:t>17</a:t>
            </a:r>
            <a:r>
              <a:rPr lang="zh-CN" altLang="en-US" b="1">
                <a:sym typeface="+mn-ea"/>
              </a:rPr>
              <a:t>＋</a:t>
            </a:r>
            <a:r>
              <a:rPr lang="en-US" altLang="zh-CN" b="1">
                <a:sym typeface="+mn-ea"/>
              </a:rPr>
              <a:t>23</a:t>
            </a:r>
            <a:r>
              <a:rPr lang="zh-CN" altLang="en-US" b="1"/>
              <a:t>）</a:t>
            </a:r>
            <a:r>
              <a:rPr lang="zh-CN" altLang="en-US" sz="2000" b="1"/>
              <a:t>＋</a:t>
            </a:r>
            <a:r>
              <a:rPr lang="en-US" altLang="zh-CN" sz="2000" b="1">
                <a:sym typeface="+mn-ea"/>
              </a:rPr>
              <a:t>28</a:t>
            </a:r>
            <a:endParaRPr lang="en-US" altLang="zh-CN" sz="2000" b="1">
              <a:sym typeface="+mn-ea"/>
            </a:endParaRPr>
          </a:p>
          <a:p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6184900" y="3185160"/>
            <a:ext cx="2131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28</a:t>
            </a:r>
            <a:r>
              <a:rPr lang="zh-CN" altLang="en-US" sz="2000" b="1"/>
              <a:t>＋（</a:t>
            </a:r>
            <a:r>
              <a:rPr lang="en-US" altLang="zh-CN" sz="2000" b="1">
                <a:sym typeface="+mn-ea"/>
              </a:rPr>
              <a:t>17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23</a:t>
            </a:r>
            <a:r>
              <a:rPr lang="zh-CN" altLang="en-US" sz="2000" b="1"/>
              <a:t>）</a:t>
            </a:r>
            <a:endParaRPr lang="en-US" altLang="zh-CN" sz="2000" b="1"/>
          </a:p>
          <a:p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F">
                  <a:alpha val="100000"/>
                </a:srgbClr>
              </a:clrFrom>
              <a:clrTo>
                <a:srgbClr val="FE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345" y="1561465"/>
            <a:ext cx="7783830" cy="2505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4345" y="507365"/>
            <a:ext cx="599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你能很快说出下面三个数的和吗？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1619885" y="1561465"/>
            <a:ext cx="665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88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57905" y="1607820"/>
            <a:ext cx="92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119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27370" y="1607820"/>
            <a:ext cx="92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159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56170" y="1561465"/>
            <a:ext cx="92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147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弧形 12"/>
          <p:cNvSpPr/>
          <p:nvPr/>
        </p:nvSpPr>
        <p:spPr>
          <a:xfrm rot="8940000">
            <a:off x="1183005" y="2668270"/>
            <a:ext cx="503555" cy="4318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弧形 14"/>
          <p:cNvSpPr/>
          <p:nvPr/>
        </p:nvSpPr>
        <p:spPr>
          <a:xfrm rot="1680000">
            <a:off x="1295400" y="2101850"/>
            <a:ext cx="503555" cy="4318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 rot="6540000">
            <a:off x="3181985" y="2822575"/>
            <a:ext cx="887095" cy="35433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 rot="9900000">
            <a:off x="5189220" y="2875915"/>
            <a:ext cx="503555" cy="4318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8940000">
            <a:off x="7160260" y="2668270"/>
            <a:ext cx="503555" cy="4318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140335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7"/>
          <p:cNvSpPr/>
          <p:nvPr/>
        </p:nvSpPr>
        <p:spPr>
          <a:xfrm>
            <a:off x="250190" y="988060"/>
            <a:ext cx="7994015" cy="3723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根据加法运算律在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里填合适的数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25+ 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=43+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  <a:sym typeface="Wingdings 2" panose="05020102010507070707" charset="0"/>
            </a:endParaRPr>
          </a:p>
          <a:p>
            <a:pPr>
              <a:buNone/>
            </a:pP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  <a:sym typeface="Wingdings 2" panose="05020102010507070707" charset="0"/>
            </a:endParaRPr>
          </a:p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33+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67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+65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=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   +67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+      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  <a:sym typeface="Wingdings 2" panose="05020102010507070707" charset="0"/>
            </a:endParaRPr>
          </a:p>
          <a:p>
            <a:pPr>
              <a:buNone/>
            </a:pP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  <a:sym typeface="Wingdings 2" panose="05020102010507070707" charset="0"/>
            </a:endParaRPr>
          </a:p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a+b+c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＋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d=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   ＋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   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）＋（    ＋    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  <a:sym typeface="Wingdings 2" panose="05020102010507070707" charset="0"/>
            </a:endParaRPr>
          </a:p>
          <a:p>
            <a:pPr>
              <a:buNone/>
            </a:pP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1730" y="177990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6" name="矩形 15"/>
          <p:cNvSpPr/>
          <p:nvPr/>
        </p:nvSpPr>
        <p:spPr>
          <a:xfrm>
            <a:off x="970915" y="177990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7" name="矩形 16"/>
          <p:cNvSpPr/>
          <p:nvPr/>
        </p:nvSpPr>
        <p:spPr>
          <a:xfrm>
            <a:off x="3107690" y="263334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8" name="矩形 17"/>
          <p:cNvSpPr/>
          <p:nvPr/>
        </p:nvSpPr>
        <p:spPr>
          <a:xfrm>
            <a:off x="4792345" y="263334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0" name="矩形 19"/>
          <p:cNvSpPr/>
          <p:nvPr/>
        </p:nvSpPr>
        <p:spPr>
          <a:xfrm>
            <a:off x="2296795" y="3456940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3263900" y="3456940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4792345" y="3456940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5629910" y="3456940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140335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7"/>
          <p:cNvSpPr/>
          <p:nvPr/>
        </p:nvSpPr>
        <p:spPr>
          <a:xfrm>
            <a:off x="250190" y="988060"/>
            <a:ext cx="7994015" cy="1260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根据加法运算律在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里填合适的数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25+ 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=43+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1730" y="177990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6" name="矩形 15"/>
          <p:cNvSpPr/>
          <p:nvPr/>
        </p:nvSpPr>
        <p:spPr>
          <a:xfrm>
            <a:off x="970915" y="177990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901065" y="1765935"/>
            <a:ext cx="635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43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9975" y="1779905"/>
            <a:ext cx="650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25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2" name="图片 1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45" y="1657985"/>
            <a:ext cx="747395" cy="703580"/>
          </a:xfrm>
          <a:prstGeom prst="rect">
            <a:avLst/>
          </a:prstGeom>
        </p:spPr>
      </p:pic>
      <p:pic>
        <p:nvPicPr>
          <p:cNvPr id="3" name="图片 2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9795" y="1644015"/>
            <a:ext cx="747395" cy="70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140335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7"/>
          <p:cNvSpPr/>
          <p:nvPr/>
        </p:nvSpPr>
        <p:spPr>
          <a:xfrm>
            <a:off x="250190" y="988060"/>
            <a:ext cx="7994015" cy="1260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根据加法运算律在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里填合适的数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33+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67+65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=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   +67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+  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07690" y="177101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4751070" y="177101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063875" y="1771015"/>
            <a:ext cx="91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33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650" y="1771015"/>
            <a:ext cx="91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65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200" y="1635125"/>
            <a:ext cx="747395" cy="703580"/>
          </a:xfrm>
          <a:prstGeom prst="rect">
            <a:avLst/>
          </a:prstGeom>
        </p:spPr>
      </p:pic>
      <p:pic>
        <p:nvPicPr>
          <p:cNvPr id="12" name="图片 11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280" y="1635125"/>
            <a:ext cx="747395" cy="70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140335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7"/>
          <p:cNvSpPr/>
          <p:nvPr/>
        </p:nvSpPr>
        <p:spPr>
          <a:xfrm>
            <a:off x="250190" y="988060"/>
            <a:ext cx="7994015" cy="1260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根据加法运算律在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里填合适的数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33+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67+65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=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   +67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+  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07690" y="177101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4751070" y="177101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063875" y="1771015"/>
            <a:ext cx="91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33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650" y="1771015"/>
            <a:ext cx="91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65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7"/>
          <p:cNvSpPr/>
          <p:nvPr/>
        </p:nvSpPr>
        <p:spPr>
          <a:xfrm>
            <a:off x="250190" y="2620010"/>
            <a:ext cx="7994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33+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67+65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=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   +67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+  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07690" y="2620010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4751070" y="2620010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063875" y="2620010"/>
            <a:ext cx="55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65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92650" y="2620010"/>
            <a:ext cx="91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33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140335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7"/>
          <p:cNvSpPr/>
          <p:nvPr/>
        </p:nvSpPr>
        <p:spPr>
          <a:xfrm>
            <a:off x="250190" y="988060"/>
            <a:ext cx="7994015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根据加法运算律在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里填合适的数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a+b+c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＋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d=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（   ＋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  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charset="0"/>
              </a:rPr>
              <a:t>）＋（    ＋    ）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  <a:sym typeface="Wingdings 2" panose="05020102010507070707" charset="0"/>
            </a:endParaRPr>
          </a:p>
          <a:p>
            <a:pPr>
              <a:buNone/>
            </a:pP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  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1730" y="177990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6" name="矩形 15"/>
          <p:cNvSpPr/>
          <p:nvPr/>
        </p:nvSpPr>
        <p:spPr>
          <a:xfrm>
            <a:off x="3315335" y="1771650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4976495" y="177990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6049645" y="1779905"/>
            <a:ext cx="432435" cy="43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4" name="图片 3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4240" y="1644015"/>
            <a:ext cx="747395" cy="703580"/>
          </a:xfrm>
          <a:prstGeom prst="rect">
            <a:avLst/>
          </a:prstGeom>
        </p:spPr>
      </p:pic>
      <p:pic>
        <p:nvPicPr>
          <p:cNvPr id="5" name="图片 4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4355" y="1636395"/>
            <a:ext cx="747395" cy="703580"/>
          </a:xfrm>
          <a:prstGeom prst="rect">
            <a:avLst/>
          </a:prstGeom>
        </p:spPr>
      </p:pic>
      <p:pic>
        <p:nvPicPr>
          <p:cNvPr id="6" name="图片 5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2340" y="1644015"/>
            <a:ext cx="747395" cy="703580"/>
          </a:xfrm>
          <a:prstGeom prst="rect">
            <a:avLst/>
          </a:prstGeom>
        </p:spPr>
      </p:pic>
      <p:pic>
        <p:nvPicPr>
          <p:cNvPr id="7" name="图片 6" descr="3b69c0b5fb5b63ebbe1710356f11a4f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6125" y="1644015"/>
            <a:ext cx="747395" cy="70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98425" y="701675"/>
            <a:ext cx="34290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rPr>
              <a:t>1</a:t>
            </a:r>
            <a:endParaRPr lang="zh-CN" altLang="en-US" sz="2200" b="1" dirty="0">
              <a:solidFill>
                <a:schemeClr val="tx2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075" y="2543175"/>
            <a:ext cx="53289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个男生跳绳    </a:t>
            </a: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17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个女生跳绳   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658" y="844868"/>
            <a:ext cx="1736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7628" y="846773"/>
            <a:ext cx="1350962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223" y="3192780"/>
            <a:ext cx="587375" cy="106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圆角矩形标注 15"/>
          <p:cNvSpPr/>
          <p:nvPr/>
        </p:nvSpPr>
        <p:spPr bwMode="auto">
          <a:xfrm>
            <a:off x="3467418" y="3127375"/>
            <a:ext cx="2374900" cy="431800"/>
          </a:xfrm>
          <a:prstGeom prst="wedgeRoundRectCallout">
            <a:avLst>
              <a:gd name="adj1" fmla="val -55489"/>
              <a:gd name="adj2" fmla="val 665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跳绳的有多少人？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04140" y="568960"/>
            <a:ext cx="539750" cy="575310"/>
            <a:chOff x="0" y="988"/>
            <a:chExt cx="850" cy="906"/>
          </a:xfrm>
        </p:grpSpPr>
        <p:pic>
          <p:nvPicPr>
            <p:cNvPr id="4098" name="Picture 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988"/>
              <a:ext cx="850" cy="9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9" name="TextBox 8"/>
            <p:cNvSpPr txBox="1"/>
            <p:nvPr/>
          </p:nvSpPr>
          <p:spPr>
            <a:xfrm>
              <a:off x="148" y="1103"/>
              <a:ext cx="540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en-US" altLang="zh-CN" sz="2200" b="1" dirty="0">
                  <a:solidFill>
                    <a:schemeClr val="tx2"/>
                  </a:solidFill>
                  <a:latin typeface="Arial" panose="020B0604020202020204" pitchFamily="34" charset="0"/>
                  <a:ea typeface="Arial Unicode MS" pitchFamily="34" charset="-122"/>
                </a:rPr>
                <a:t>1</a:t>
              </a:r>
              <a:endParaRPr lang="zh-CN" altLang="en-US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0703" y="464820"/>
            <a:ext cx="60626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上面两道算式的得数相同，可以写成等式：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101" name="矩形 12"/>
          <p:cNvSpPr/>
          <p:nvPr/>
        </p:nvSpPr>
        <p:spPr>
          <a:xfrm>
            <a:off x="2466658" y="856615"/>
            <a:ext cx="20955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28+17=17+28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4102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40" y="2265045"/>
            <a:ext cx="1243965" cy="157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212725" y="1487170"/>
            <a:ext cx="8718550" cy="302641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280795" y="1736725"/>
            <a:ext cx="7174230" cy="520700"/>
            <a:chOff x="2017" y="2735"/>
            <a:chExt cx="11298" cy="820"/>
          </a:xfrm>
        </p:grpSpPr>
        <p:sp>
          <p:nvSpPr>
            <p:cNvPr id="8" name="圆角矩形 7"/>
            <p:cNvSpPr/>
            <p:nvPr/>
          </p:nvSpPr>
          <p:spPr>
            <a:xfrm>
              <a:off x="2017" y="2735"/>
              <a:ext cx="1463" cy="8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017" y="2805"/>
              <a:ext cx="11298" cy="680"/>
              <a:chOff x="2017" y="2805"/>
              <a:chExt cx="11298" cy="680"/>
            </a:xfrm>
          </p:grpSpPr>
          <p:sp>
            <p:nvSpPr>
              <p:cNvPr id="15" name="圆角矩形标注 14"/>
              <p:cNvSpPr/>
              <p:nvPr/>
            </p:nvSpPr>
            <p:spPr>
              <a:xfrm>
                <a:off x="4123" y="2805"/>
                <a:ext cx="9192" cy="680"/>
              </a:xfrm>
              <a:prstGeom prst="wedgeRoundRectCallout">
                <a:avLst>
                  <a:gd name="adj1" fmla="val -54578"/>
                  <a:gd name="adj2" fmla="val 30000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_GB2312" panose="02010609030101010101" pitchFamily="49" charset="-122"/>
                    <a:ea typeface="楷体_GB2312" panose="02010609030101010101" pitchFamily="49" charset="-122"/>
                    <a:cs typeface="+mn-cs"/>
                  </a:rPr>
                  <a:t>像这样的等式还有吗？你能再写几个这样的等式吗？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017" y="2855"/>
                <a:ext cx="169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黑体" panose="02010609060101010101" charset="-122"/>
                    <a:ea typeface="黑体" panose="02010609060101010101" charset="-122"/>
                  </a:rPr>
                  <a:t>思考一</a:t>
                </a:r>
                <a:r>
                  <a:rPr lang="zh-CN" altLang="en-US"/>
                  <a:t>：</a:t>
                </a:r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280795" y="2574290"/>
            <a:ext cx="7228840" cy="738505"/>
            <a:chOff x="2017" y="4054"/>
            <a:chExt cx="11384" cy="1163"/>
          </a:xfrm>
        </p:grpSpPr>
        <p:sp>
          <p:nvSpPr>
            <p:cNvPr id="4" name="圆角矩形标注 3"/>
            <p:cNvSpPr/>
            <p:nvPr/>
          </p:nvSpPr>
          <p:spPr>
            <a:xfrm>
              <a:off x="4123" y="4054"/>
              <a:ext cx="9278" cy="1163"/>
            </a:xfrm>
            <a:prstGeom prst="wedgeRoundRectCallout">
              <a:avLst>
                <a:gd name="adj1" fmla="val -54578"/>
                <a:gd name="adj2" fmla="val 300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rPr>
                <a:t>为什么交换加数的位置，和会不变呢？你能找到其中的原因吗？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017" y="4397"/>
              <a:ext cx="1698" cy="820"/>
              <a:chOff x="2017" y="4397"/>
              <a:chExt cx="1698" cy="820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2017" y="4397"/>
                <a:ext cx="1463" cy="82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17" y="4517"/>
                <a:ext cx="169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黑体" panose="02010609060101010101" charset="-122"/>
                    <a:ea typeface="黑体" panose="02010609060101010101" charset="-122"/>
                  </a:rPr>
                  <a:t>思考二</a:t>
                </a:r>
                <a:r>
                  <a:rPr lang="zh-CN" altLang="en-US"/>
                  <a:t>：</a:t>
                </a:r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280795" y="3743325"/>
            <a:ext cx="7174230" cy="520700"/>
            <a:chOff x="2017" y="5895"/>
            <a:chExt cx="11298" cy="820"/>
          </a:xfrm>
        </p:grpSpPr>
        <p:sp>
          <p:nvSpPr>
            <p:cNvPr id="16" name="圆角矩形 15"/>
            <p:cNvSpPr/>
            <p:nvPr/>
          </p:nvSpPr>
          <p:spPr>
            <a:xfrm>
              <a:off x="2017" y="5895"/>
              <a:ext cx="1463" cy="8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圆角矩形标注 4"/>
            <p:cNvSpPr/>
            <p:nvPr/>
          </p:nvSpPr>
          <p:spPr>
            <a:xfrm>
              <a:off x="4123" y="5965"/>
              <a:ext cx="9192" cy="680"/>
            </a:xfrm>
            <a:prstGeom prst="wedgeRoundRectCallout">
              <a:avLst>
                <a:gd name="adj1" fmla="val -54578"/>
                <a:gd name="adj2" fmla="val 300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rPr>
                <a:t>你能用你喜欢的方式把发现的规律表示出来吗？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17" y="6015"/>
              <a:ext cx="16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黑体" panose="02010609060101010101" charset="-122"/>
                  <a:ea typeface="黑体" panose="02010609060101010101" charset="-122"/>
                </a:rPr>
                <a:t>思考三</a:t>
              </a:r>
              <a:r>
                <a:rPr lang="zh-CN" altLang="en-US"/>
                <a:t>：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01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$FO827MDLG]JD@(9])Q{SV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5605" y="1131570"/>
            <a:ext cx="3585845" cy="2296795"/>
          </a:xfrm>
          <a:prstGeom prst="rect">
            <a:avLst/>
          </a:prstGeom>
        </p:spPr>
      </p:pic>
      <p:pic>
        <p:nvPicPr>
          <p:cNvPr id="3" name="图片 2" descr="_DO~U`D4S}O_K}2M`RA5Q7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419860"/>
            <a:ext cx="4069080" cy="2049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 rot="0">
            <a:off x="515620" y="3006090"/>
            <a:ext cx="1489075" cy="575310"/>
            <a:chOff x="1530" y="4731"/>
            <a:chExt cx="2345" cy="906"/>
          </a:xfrm>
        </p:grpSpPr>
        <p:sp>
          <p:nvSpPr>
            <p:cNvPr id="16" name="圆角矩形 15"/>
            <p:cNvSpPr/>
            <p:nvPr/>
          </p:nvSpPr>
          <p:spPr>
            <a:xfrm>
              <a:off x="1530" y="4731"/>
              <a:ext cx="1588" cy="9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43" y="4822"/>
              <a:ext cx="22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</a:rPr>
                <a:t>观察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5071745" y="3062605"/>
            <a:ext cx="1008380" cy="57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36185" y="3121660"/>
            <a:ext cx="1417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找原因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781300" y="3005455"/>
            <a:ext cx="1008380" cy="57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747645" y="3063875"/>
            <a:ext cx="1417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举例子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 rot="0">
            <a:off x="6845300" y="1153160"/>
            <a:ext cx="1799590" cy="1512570"/>
            <a:chOff x="10792" y="1816"/>
            <a:chExt cx="2834" cy="2382"/>
          </a:xfrm>
        </p:grpSpPr>
        <p:pic>
          <p:nvPicPr>
            <p:cNvPr id="7" name="图片 6" descr="S)Y~M4TIE%KNO$E6EN_$WT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92" y="1994"/>
              <a:ext cx="2742" cy="188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792" y="1816"/>
              <a:ext cx="2835" cy="2382"/>
            </a:xfrm>
            <a:prstGeom prst="rect">
              <a:avLst/>
            </a:prstGeom>
            <a:noFill/>
            <a:ln w="38100"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7156450" y="3062605"/>
            <a:ext cx="1585595" cy="575945"/>
            <a:chOff x="1530" y="4731"/>
            <a:chExt cx="2497" cy="907"/>
          </a:xfrm>
        </p:grpSpPr>
        <p:sp>
          <p:nvSpPr>
            <p:cNvPr id="26" name="圆角矩形 25"/>
            <p:cNvSpPr/>
            <p:nvPr/>
          </p:nvSpPr>
          <p:spPr>
            <a:xfrm>
              <a:off x="1530" y="4731"/>
              <a:ext cx="2497" cy="9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63" y="4824"/>
              <a:ext cx="22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</a:rPr>
                <a:t>得出结论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32" name="右箭头 31"/>
          <p:cNvSpPr/>
          <p:nvPr/>
        </p:nvSpPr>
        <p:spPr>
          <a:xfrm>
            <a:off x="1907540" y="3220085"/>
            <a:ext cx="504190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4319905" y="3220085"/>
            <a:ext cx="504190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6453505" y="3220085"/>
            <a:ext cx="504190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9"/>
          <p:cNvSpPr txBox="1"/>
          <p:nvPr/>
        </p:nvSpPr>
        <p:spPr>
          <a:xfrm>
            <a:off x="218758" y="554990"/>
            <a:ext cx="844677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回顾刚才的学习过程，我们是怎样一步一步学习加法交换律？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79705" y="1131570"/>
            <a:ext cx="1799590" cy="1512570"/>
            <a:chOff x="283" y="1782"/>
            <a:chExt cx="2834" cy="2382"/>
          </a:xfrm>
        </p:grpSpPr>
        <p:sp>
          <p:nvSpPr>
            <p:cNvPr id="8" name="矩形 7"/>
            <p:cNvSpPr/>
            <p:nvPr/>
          </p:nvSpPr>
          <p:spPr>
            <a:xfrm>
              <a:off x="283" y="1782"/>
              <a:ext cx="2835" cy="2382"/>
            </a:xfrm>
            <a:prstGeom prst="rect">
              <a:avLst/>
            </a:prstGeom>
            <a:noFill/>
            <a:ln w="38100"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@W6H8$E(XS3B3~U%L$)OY7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" y="2025"/>
              <a:ext cx="2659" cy="1965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286000" y="1131570"/>
            <a:ext cx="1878330" cy="1512570"/>
            <a:chOff x="3600" y="1782"/>
            <a:chExt cx="2958" cy="2382"/>
          </a:xfrm>
        </p:grpSpPr>
        <p:sp>
          <p:nvSpPr>
            <p:cNvPr id="9" name="矩形 8"/>
            <p:cNvSpPr/>
            <p:nvPr/>
          </p:nvSpPr>
          <p:spPr>
            <a:xfrm>
              <a:off x="3600" y="1782"/>
              <a:ext cx="2959" cy="2382"/>
            </a:xfrm>
            <a:prstGeom prst="rect">
              <a:avLst/>
            </a:prstGeom>
            <a:noFill/>
            <a:ln w="38100"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0" name="图片 29" descr="]`H9I5ND`@KTYJD)XH}G19Q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4" y="2249"/>
              <a:ext cx="2945" cy="1515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607560" y="1153160"/>
            <a:ext cx="1898650" cy="1512570"/>
            <a:chOff x="7256" y="1816"/>
            <a:chExt cx="2990" cy="2382"/>
          </a:xfrm>
        </p:grpSpPr>
        <p:sp>
          <p:nvSpPr>
            <p:cNvPr id="10" name="矩形 9"/>
            <p:cNvSpPr/>
            <p:nvPr/>
          </p:nvSpPr>
          <p:spPr>
            <a:xfrm>
              <a:off x="7256" y="1816"/>
              <a:ext cx="2991" cy="2382"/>
            </a:xfrm>
            <a:prstGeom prst="rect">
              <a:avLst/>
            </a:prstGeom>
            <a:noFill/>
            <a:ln w="38100"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5" name="图片 34" descr="217)UAABQ(6_CXE{`{MO3JW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4" y="1926"/>
              <a:ext cx="2895" cy="2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2" grpId="0" animBg="1"/>
      <p:bldP spid="33" grpId="0" animBg="1"/>
      <p:bldP spid="34" grpId="0" animBg="1"/>
      <p:bldP spid="2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98425" y="701675"/>
            <a:ext cx="34290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rPr>
              <a:t>1</a:t>
            </a:r>
            <a:endParaRPr lang="zh-CN" altLang="en-US" sz="2200" b="1" dirty="0">
              <a:solidFill>
                <a:schemeClr val="tx2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78" y="1779588"/>
            <a:ext cx="7632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个男生跳绳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17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个女生跳绳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个女生踢毽子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378" y="123508"/>
            <a:ext cx="1736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6473" y="195263"/>
            <a:ext cx="1350962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80" y="-20320"/>
            <a:ext cx="1431925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8" y="3001328"/>
            <a:ext cx="6604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 bwMode="auto">
          <a:xfrm>
            <a:off x="1066165" y="3001645"/>
            <a:ext cx="7119620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跳绳和踢毽子的一共有多少人？你能列综合算式解答吗？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98425" y="701675"/>
            <a:ext cx="34290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rPr>
              <a:t>1</a:t>
            </a:r>
            <a:endParaRPr lang="zh-CN" altLang="en-US" sz="2200" b="1" dirty="0">
              <a:solidFill>
                <a:schemeClr val="tx2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78" y="1779588"/>
            <a:ext cx="7632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个男生跳绳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17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个女生跳绳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个女生踢毽子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378" y="123508"/>
            <a:ext cx="1736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6473" y="195263"/>
            <a:ext cx="1350962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80" y="-20320"/>
            <a:ext cx="1431925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139633"/>
            <a:ext cx="6604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 bwMode="auto">
          <a:xfrm>
            <a:off x="971550" y="2284095"/>
            <a:ext cx="7119620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跳绳和踢毽子的一共有多少人？你能列综合算式解答吗？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5695" y="3185160"/>
            <a:ext cx="18770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en-US" altLang="zh-CN" sz="2000" b="1"/>
              <a:t>28</a:t>
            </a:r>
            <a:r>
              <a:rPr lang="zh-CN" altLang="en-US" sz="2000" b="1"/>
              <a:t>＋</a:t>
            </a:r>
            <a:r>
              <a:rPr lang="en-US" altLang="zh-CN" sz="2000" b="1"/>
              <a:t>17</a:t>
            </a:r>
            <a:r>
              <a:rPr lang="zh-CN" altLang="en-US" sz="2000" b="1"/>
              <a:t>＋</a:t>
            </a:r>
            <a:r>
              <a:rPr lang="en-US" altLang="zh-CN" sz="2000" b="1"/>
              <a:t>23</a:t>
            </a:r>
            <a:endParaRPr lang="en-US" altLang="zh-CN" sz="2000" b="1"/>
          </a:p>
          <a:p>
            <a:r>
              <a:rPr lang="en-US" altLang="zh-CN" sz="2000" b="1"/>
              <a:t>=45</a:t>
            </a:r>
            <a:r>
              <a:rPr lang="zh-CN" altLang="en-US" sz="2000" b="1"/>
              <a:t>＋</a:t>
            </a:r>
            <a:r>
              <a:rPr lang="en-US" altLang="zh-CN" sz="2000" b="1"/>
              <a:t>23</a:t>
            </a:r>
            <a:endParaRPr lang="en-US" altLang="zh-CN" sz="2000" b="1"/>
          </a:p>
          <a:p>
            <a:r>
              <a:rPr lang="en-US" altLang="zh-CN" sz="2000" b="1"/>
              <a:t>=68</a:t>
            </a:r>
            <a:r>
              <a:rPr lang="zh-CN" altLang="en-US" sz="2000" b="1"/>
              <a:t>（人）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707765" y="3178810"/>
            <a:ext cx="2154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17</a:t>
            </a:r>
            <a:r>
              <a:rPr lang="zh-CN" altLang="en-US" sz="2000" b="1"/>
              <a:t>＋</a:t>
            </a:r>
            <a:r>
              <a:rPr lang="en-US" altLang="zh-CN" sz="2000" b="1"/>
              <a:t>23</a:t>
            </a:r>
            <a:r>
              <a:rPr lang="zh-CN" altLang="en-US" sz="2000" b="1"/>
              <a:t>＋</a:t>
            </a:r>
            <a:r>
              <a:rPr lang="en-US" altLang="zh-CN" sz="2000" b="1">
                <a:sym typeface="+mn-ea"/>
              </a:rPr>
              <a:t>28</a:t>
            </a:r>
            <a:endParaRPr lang="en-US" altLang="zh-CN" sz="2000" b="1">
              <a:sym typeface="+mn-ea"/>
            </a:endParaRPr>
          </a:p>
          <a:p>
            <a:r>
              <a:rPr lang="en-US" altLang="zh-CN" sz="2000" b="1"/>
              <a:t>=40</a:t>
            </a:r>
            <a:r>
              <a:rPr lang="zh-CN" altLang="en-US" sz="2000" b="1"/>
              <a:t>＋</a:t>
            </a:r>
            <a:r>
              <a:rPr lang="en-US" altLang="zh-CN" sz="2000" b="1"/>
              <a:t>28</a:t>
            </a:r>
            <a:endParaRPr lang="en-US" altLang="zh-CN" sz="2000" b="1"/>
          </a:p>
          <a:p>
            <a:r>
              <a:rPr lang="en-US" altLang="zh-CN" sz="2000" b="1"/>
              <a:t>=68</a:t>
            </a:r>
            <a:r>
              <a:rPr lang="zh-CN" altLang="en-US" sz="2000" b="1"/>
              <a:t>（人）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6184900" y="3185160"/>
            <a:ext cx="21316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28</a:t>
            </a:r>
            <a:r>
              <a:rPr lang="zh-CN" altLang="en-US" sz="2000" b="1"/>
              <a:t>＋（</a:t>
            </a:r>
            <a:r>
              <a:rPr lang="en-US" altLang="zh-CN" sz="2000" b="1">
                <a:sym typeface="+mn-ea"/>
              </a:rPr>
              <a:t>17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23</a:t>
            </a:r>
            <a:r>
              <a:rPr lang="zh-CN" altLang="en-US" sz="2000" b="1"/>
              <a:t>）</a:t>
            </a:r>
            <a:endParaRPr lang="en-US" altLang="zh-CN" sz="2000" b="1"/>
          </a:p>
          <a:p>
            <a:r>
              <a:rPr lang="en-US" altLang="zh-CN" sz="2000" b="1"/>
              <a:t>=28</a:t>
            </a:r>
            <a:r>
              <a:rPr lang="zh-CN" altLang="en-US" sz="2000" b="1"/>
              <a:t>＋</a:t>
            </a:r>
            <a:r>
              <a:rPr lang="en-US" altLang="zh-CN" sz="2000" b="1"/>
              <a:t>40</a:t>
            </a:r>
            <a:endParaRPr lang="en-US" altLang="zh-CN" sz="2000" b="1"/>
          </a:p>
          <a:p>
            <a:r>
              <a:rPr lang="en-US" altLang="zh-CN" sz="2000" b="1"/>
              <a:t>=68</a:t>
            </a:r>
            <a:r>
              <a:rPr lang="zh-CN" altLang="en-US" sz="2000" b="1"/>
              <a:t>（人）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98425" y="701675"/>
            <a:ext cx="34290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rPr>
              <a:t>1</a:t>
            </a:r>
            <a:endParaRPr lang="zh-CN" altLang="en-US" sz="2200" b="1" dirty="0">
              <a:solidFill>
                <a:schemeClr val="tx2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78" y="1779588"/>
            <a:ext cx="7632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个男生跳绳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17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个女生跳绳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个女生踢毽子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378" y="123508"/>
            <a:ext cx="1736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6473" y="195263"/>
            <a:ext cx="1350962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80" y="-20320"/>
            <a:ext cx="1431925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139633"/>
            <a:ext cx="6604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 bwMode="auto">
          <a:xfrm>
            <a:off x="971550" y="2284095"/>
            <a:ext cx="7119620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跳绳和踢毽子的一共有多少人？你能列综合算式解答吗？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2640" y="3192145"/>
            <a:ext cx="18770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en-US" altLang="zh-CN" sz="2000" b="1">
                <a:sym typeface="+mn-ea"/>
              </a:rPr>
              <a:t> 28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17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23</a:t>
            </a:r>
            <a:endParaRPr lang="en-US" altLang="zh-CN" sz="2000" b="1"/>
          </a:p>
          <a:p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422775" y="3192145"/>
            <a:ext cx="2154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en-US" altLang="zh-CN" sz="2000" b="1">
                <a:sym typeface="+mn-ea"/>
              </a:rPr>
              <a:t>17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23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28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27063"/>
            <a:ext cx="539750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98425" y="701675"/>
            <a:ext cx="342900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Arial" panose="020B0604020202020204" pitchFamily="34" charset="0"/>
                <a:ea typeface="Arial Unicode MS" pitchFamily="34" charset="-122"/>
              </a:rPr>
              <a:t>1</a:t>
            </a:r>
            <a:endParaRPr lang="zh-CN" altLang="en-US" sz="2200" b="1" dirty="0">
              <a:solidFill>
                <a:schemeClr val="tx2"/>
              </a:solidFill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78" y="1779588"/>
            <a:ext cx="7632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个男生跳绳 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17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个女生跳绳   </a:t>
            </a:r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23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个女生踢毽子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378" y="123508"/>
            <a:ext cx="17367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6473" y="195263"/>
            <a:ext cx="1350962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80" y="-20320"/>
            <a:ext cx="1431925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88" y="2139633"/>
            <a:ext cx="6604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 bwMode="auto">
          <a:xfrm>
            <a:off x="971550" y="2284095"/>
            <a:ext cx="7119620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跳绳和踢毽子的一共有多少人？你能列综合算式解答吗？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2640" y="3192145"/>
            <a:ext cx="18770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en-US" altLang="zh-CN" sz="2000" b="1"/>
              <a:t>17</a:t>
            </a:r>
            <a:r>
              <a:rPr lang="zh-CN" altLang="en-US" sz="2000" b="1"/>
              <a:t>＋</a:t>
            </a:r>
            <a:r>
              <a:rPr lang="en-US" altLang="zh-CN" sz="2000" b="1"/>
              <a:t>28</a:t>
            </a:r>
            <a:r>
              <a:rPr lang="zh-CN" altLang="en-US" sz="2000" b="1"/>
              <a:t>＋</a:t>
            </a:r>
            <a:r>
              <a:rPr lang="en-US" altLang="zh-CN" sz="2000" b="1"/>
              <a:t>23</a:t>
            </a:r>
            <a:endParaRPr lang="en-US" altLang="zh-CN" sz="2000" b="1"/>
          </a:p>
          <a:p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4753610" y="3192145"/>
            <a:ext cx="2131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en-US" altLang="zh-CN" sz="2000" b="1"/>
              <a:t>17</a:t>
            </a:r>
            <a:r>
              <a:rPr lang="zh-CN" altLang="en-US" sz="2000" b="1"/>
              <a:t>＋（</a:t>
            </a:r>
            <a:r>
              <a:rPr lang="en-US" altLang="zh-CN" sz="2000" b="1">
                <a:sym typeface="+mn-ea"/>
              </a:rPr>
              <a:t>28</a:t>
            </a:r>
            <a:r>
              <a:rPr lang="zh-CN" altLang="en-US" sz="2000" b="1">
                <a:sym typeface="+mn-ea"/>
              </a:rPr>
              <a:t>＋</a:t>
            </a:r>
            <a:r>
              <a:rPr lang="en-US" altLang="zh-CN" sz="2000" b="1">
                <a:sym typeface="+mn-ea"/>
              </a:rPr>
              <a:t>23</a:t>
            </a:r>
            <a:r>
              <a:rPr lang="zh-CN" altLang="en-US" sz="2000" b="1"/>
              <a:t>）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305,&quot;width&quot;:1017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WPS 演示</Application>
  <PresentationFormat>全屏显示(16:9)</PresentationFormat>
  <Paragraphs>232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Arial Unicode MS</vt:lpstr>
      <vt:lpstr>楷体_GB2312</vt:lpstr>
      <vt:lpstr>黑体</vt:lpstr>
      <vt:lpstr>新宋体</vt:lpstr>
      <vt:lpstr>Wingdings 2</vt:lpstr>
      <vt:lpstr>楷体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wlcxx</dc:creator>
  <cp:lastModifiedBy>admin</cp:lastModifiedBy>
  <cp:revision>187</cp:revision>
  <dcterms:created xsi:type="dcterms:W3CDTF">2016-01-22T00:23:00Z</dcterms:created>
  <dcterms:modified xsi:type="dcterms:W3CDTF">2022-03-10T14:55:12Z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992C3B75763647188BA49C9BD74A04A0</vt:lpwstr>
  </property>
  <property fmtid="{D5CDD505-2E9C-101B-9397-08002B2CF9AE}" pid="3" name="KSOProductBuildVer">
    <vt:lpwstr>2052-11.1.0.11365</vt:lpwstr>
  </property>
</Properties>
</file>