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sldIdLst>
    <p:sldId id="1319" r:id="rId4"/>
    <p:sldId id="1320" r:id="rId5"/>
    <p:sldId id="1295" r:id="rId6"/>
    <p:sldId id="1321" r:id="rId7"/>
    <p:sldId id="1335" r:id="rId8"/>
    <p:sldId id="1356" r:id="rId9"/>
    <p:sldId id="1341" r:id="rId10"/>
    <p:sldId id="1340" r:id="rId11"/>
    <p:sldId id="1366" r:id="rId12"/>
    <p:sldId id="1365" r:id="rId13"/>
    <p:sldId id="1330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00"/>
    <a:srgbClr val="FFD367"/>
    <a:srgbClr val="FFD97D"/>
    <a:srgbClr val="FFD259"/>
    <a:srgbClr val="FFCD35"/>
    <a:srgbClr val="FF1F1F"/>
    <a:srgbClr val="00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576" y="-96"/>
      </p:cViewPr>
      <p:guideLst>
        <p:guide orient="horz" pos="1499"/>
        <p:guide pos="1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2706" name="页眉占位符 7270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72707" name="日期占位符 7270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17412" name="幻灯片图像占位符 72707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3" name="文本占位符 72708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2710" name="页脚占位符 7270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strike="noStrike" noProof="1" dirty="0"/>
          </a:p>
        </p:txBody>
      </p:sp>
      <p:sp>
        <p:nvSpPr>
          <p:cNvPr id="72711" name="灯片编号占位符 727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43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26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3057" name="图片 307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3059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538" y="952500"/>
            <a:ext cx="1190625" cy="590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3060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750" y="857250"/>
            <a:ext cx="1238250" cy="6858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73061" name="对象 4"/>
          <p:cNvGraphicFramePr/>
          <p:nvPr/>
        </p:nvGraphicFramePr>
        <p:xfrm>
          <a:off x="127000" y="949325"/>
          <a:ext cx="10922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4" imgW="4857750" imgH="3981450" progId="PBrush">
                  <p:embed/>
                </p:oleObj>
              </mc:Choice>
              <mc:Fallback>
                <p:oleObj name="" r:id="rId4" imgW="4857750" imgH="3981450" progId="PBrush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" y="949325"/>
                        <a:ext cx="1092200" cy="890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3062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2225" y="5759450"/>
            <a:ext cx="4789488" cy="1098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3063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8800" y="5759450"/>
            <a:ext cx="4791075" cy="1098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562225" y="1840230"/>
            <a:ext cx="426656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6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图形的分割</a:t>
            </a:r>
            <a:endParaRPr lang="en-US" altLang="zh-CN" sz="60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61160" y="3654425"/>
            <a:ext cx="5502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溧阳市竹箦中心小学</a:t>
            </a:r>
            <a:r>
              <a:rPr lang="en-US" altLang="zh-CN" sz="2800" b="1"/>
              <a:t>        </a:t>
            </a:r>
            <a:r>
              <a:rPr lang="zh-CN" altLang="en-US" sz="2800" b="1"/>
              <a:t>芮金芳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9441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7154" name="组合 189"/>
          <p:cNvGrpSpPr/>
          <p:nvPr/>
        </p:nvGrpSpPr>
        <p:grpSpPr>
          <a:xfrm>
            <a:off x="527050" y="603250"/>
            <a:ext cx="2136775" cy="625475"/>
            <a:chOff x="1599" y="1447"/>
            <a:chExt cx="3492" cy="1174"/>
          </a:xfrm>
        </p:grpSpPr>
        <p:sp>
          <p:nvSpPr>
            <p:cNvPr id="191" name="圆角矩形 190"/>
            <p:cNvSpPr/>
            <p:nvPr/>
          </p:nvSpPr>
          <p:spPr>
            <a:xfrm>
              <a:off x="1599" y="1447"/>
              <a:ext cx="3492" cy="11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7156" name="文本框 191"/>
            <p:cNvSpPr txBox="1"/>
            <p:nvPr/>
          </p:nvSpPr>
          <p:spPr>
            <a:xfrm>
              <a:off x="1872" y="1477"/>
              <a:ext cx="2947" cy="10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0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拓展延伸</a:t>
              </a:r>
              <a:endParaRPr lang="zh-CN" altLang="en-US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2" name="图片 -2147482621" descr="1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433830"/>
            <a:ext cx="3425825" cy="26904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-2147482622" descr="2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695" y="1627505"/>
            <a:ext cx="3356610" cy="23025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-2147482623" descr="3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195" y="1433830"/>
            <a:ext cx="2788920" cy="2549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8417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文本框 18"/>
          <p:cNvSpPr txBox="1"/>
          <p:nvPr/>
        </p:nvSpPr>
        <p:spPr>
          <a:xfrm>
            <a:off x="396240" y="1739265"/>
            <a:ext cx="8351520" cy="19443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ts val="3865"/>
              </a:lnSpc>
            </a:pP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</a:rPr>
              <a:t>无论对于科学工作者、技术人员，还是数学学习者，最重要的是数学的</a:t>
            </a: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精神、思想</a:t>
            </a:r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方法</a:t>
            </a:r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2800" b="1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300" b="1" dirty="0">
                <a:latin typeface="Calibri" panose="020F050202020403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2300" b="1" dirty="0">
                <a:latin typeface="Calibri" panose="020F0502020204030204" pitchFamily="34" charset="0"/>
                <a:ea typeface="宋体" panose="02010600030101010101" pitchFamily="2" charset="-122"/>
              </a:rPr>
              <a:t>日本数学家米山国藏《数学的精神、思想与方法》一书</a:t>
            </a:r>
            <a:endParaRPr lang="zh-CN" altLang="en-US" sz="2300" b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081" name="图片 307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405765" y="1511935"/>
            <a:ext cx="1061085" cy="10610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915795" y="1610995"/>
            <a:ext cx="1651635" cy="7340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4100830" y="1511935"/>
            <a:ext cx="1390650" cy="907415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>
            <a:off x="5958205" y="1453515"/>
            <a:ext cx="935990" cy="9359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八边形 9"/>
          <p:cNvSpPr/>
          <p:nvPr/>
        </p:nvSpPr>
        <p:spPr>
          <a:xfrm>
            <a:off x="7440295" y="1438275"/>
            <a:ext cx="951230" cy="951230"/>
          </a:xfrm>
          <a:prstGeom prst="oc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69900" y="2952115"/>
            <a:ext cx="79216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你能画一条直线，将正六边形分成两个完全一样的图形吗？想一想，可以怎样画？能画出几条？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5105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5106" name="组合 189"/>
          <p:cNvGrpSpPr/>
          <p:nvPr/>
        </p:nvGrpSpPr>
        <p:grpSpPr>
          <a:xfrm>
            <a:off x="527050" y="674688"/>
            <a:ext cx="2179638" cy="650875"/>
            <a:chOff x="1599" y="1447"/>
            <a:chExt cx="3492" cy="1174"/>
          </a:xfrm>
        </p:grpSpPr>
        <p:sp>
          <p:nvSpPr>
            <p:cNvPr id="191" name="圆角矩形 190"/>
            <p:cNvSpPr/>
            <p:nvPr/>
          </p:nvSpPr>
          <p:spPr>
            <a:xfrm>
              <a:off x="1599" y="1447"/>
              <a:ext cx="3492" cy="11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5108" name="文本框 191"/>
            <p:cNvSpPr txBox="1"/>
            <p:nvPr/>
          </p:nvSpPr>
          <p:spPr>
            <a:xfrm>
              <a:off x="1872" y="1477"/>
              <a:ext cx="2947" cy="105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2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提出问题</a:t>
              </a:r>
              <a:endPara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406140" y="2430145"/>
            <a:ext cx="1858010" cy="1858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6158" name="文本框 47108"/>
          <p:cNvSpPr txBox="1"/>
          <p:nvPr/>
        </p:nvSpPr>
        <p:spPr>
          <a:xfrm>
            <a:off x="527050" y="1576705"/>
            <a:ext cx="8133080" cy="5613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ts val="3665"/>
              </a:lnSpc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你能画一条直线把正方形分成两个完全一样的图形吗？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8" grpId="0"/>
      <p:bldP spid="17615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6129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6130" name="组合 189"/>
          <p:cNvGrpSpPr/>
          <p:nvPr/>
        </p:nvGrpSpPr>
        <p:grpSpPr>
          <a:xfrm>
            <a:off x="527050" y="818198"/>
            <a:ext cx="2179638" cy="650875"/>
            <a:chOff x="1599" y="1447"/>
            <a:chExt cx="3492" cy="1174"/>
          </a:xfrm>
        </p:grpSpPr>
        <p:sp>
          <p:nvSpPr>
            <p:cNvPr id="191" name="圆角矩形 190"/>
            <p:cNvSpPr/>
            <p:nvPr/>
          </p:nvSpPr>
          <p:spPr>
            <a:xfrm>
              <a:off x="1599" y="1447"/>
              <a:ext cx="3492" cy="11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6132" name="文本框 191"/>
            <p:cNvSpPr txBox="1"/>
            <p:nvPr/>
          </p:nvSpPr>
          <p:spPr>
            <a:xfrm>
              <a:off x="1872" y="1477"/>
              <a:ext cx="2947" cy="105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2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动手实验</a:t>
              </a:r>
              <a:endPara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03530" y="2935605"/>
            <a:ext cx="2765425" cy="582613"/>
            <a:chOff x="1656" y="1477"/>
            <a:chExt cx="2675" cy="919"/>
          </a:xfrm>
        </p:grpSpPr>
        <p:sp>
          <p:nvSpPr>
            <p:cNvPr id="8" name="圆角矩形 7"/>
            <p:cNvSpPr/>
            <p:nvPr/>
          </p:nvSpPr>
          <p:spPr>
            <a:xfrm>
              <a:off x="1656" y="1477"/>
              <a:ext cx="2675" cy="919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chemeClr val="accent2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6135" name="文本框 8"/>
            <p:cNvSpPr txBox="1"/>
            <p:nvPr/>
          </p:nvSpPr>
          <p:spPr>
            <a:xfrm>
              <a:off x="1872" y="1477"/>
              <a:ext cx="2345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zh-CN" sz="26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实验活动要求：</a:t>
              </a:r>
              <a:endParaRPr lang="zh-CN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6" name="图片 30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05" y="3785870"/>
            <a:ext cx="7686040" cy="20339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220788" y="4077653"/>
            <a:ext cx="79057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想一想：</a:t>
            </a:r>
            <a:r>
              <a:rPr 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怎样把正方形分成2个完全一样的图形。</a:t>
            </a:r>
            <a:endParaRPr 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03325" y="4563745"/>
            <a:ext cx="71367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试一试：</a:t>
            </a:r>
            <a:r>
              <a:rPr lang="zh-CN" altLang="en-US" sz="2400" b="1" dirty="0">
                <a:solidFill>
                  <a:srgbClr val="0D0D0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动手画一画、折一折、分一分、比一比。</a:t>
            </a:r>
            <a:endParaRPr lang="zh-CN" altLang="en-US" sz="2400" b="1" dirty="0">
              <a:solidFill>
                <a:srgbClr val="0D0D0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03325" y="5066665"/>
            <a:ext cx="660876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说一说：</a:t>
            </a:r>
            <a:r>
              <a:rPr lang="zh-CN" altLang="en-US" sz="2400" b="1" dirty="0">
                <a:solidFill>
                  <a:srgbClr val="0D0D0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和你的同桌交流你的想法。</a:t>
            </a:r>
            <a:endParaRPr lang="zh-CN" altLang="en-US" sz="2400" b="1" dirty="0">
              <a:solidFill>
                <a:srgbClr val="0D0D0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76140" name="图片 47107" descr="KT15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723390"/>
            <a:ext cx="857250" cy="857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47108"/>
          <p:cNvSpPr txBox="1"/>
          <p:nvPr/>
        </p:nvSpPr>
        <p:spPr>
          <a:xfrm>
            <a:off x="814705" y="1723390"/>
            <a:ext cx="8133080" cy="5613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ts val="3665"/>
              </a:lnSpc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你能画一条直线把正方形分成两个完全一样的图形吗？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9441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7154" name="组合 189"/>
          <p:cNvGrpSpPr/>
          <p:nvPr/>
        </p:nvGrpSpPr>
        <p:grpSpPr>
          <a:xfrm>
            <a:off x="527050" y="603250"/>
            <a:ext cx="2136775" cy="625475"/>
            <a:chOff x="1599" y="1447"/>
            <a:chExt cx="3492" cy="1174"/>
          </a:xfrm>
        </p:grpSpPr>
        <p:sp>
          <p:nvSpPr>
            <p:cNvPr id="191" name="圆角矩形 190"/>
            <p:cNvSpPr/>
            <p:nvPr/>
          </p:nvSpPr>
          <p:spPr>
            <a:xfrm>
              <a:off x="1599" y="1447"/>
              <a:ext cx="3492" cy="11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7156" name="文本框 191"/>
            <p:cNvSpPr txBox="1"/>
            <p:nvPr/>
          </p:nvSpPr>
          <p:spPr>
            <a:xfrm>
              <a:off x="1872" y="1477"/>
              <a:ext cx="2947" cy="10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0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实验交流</a:t>
              </a:r>
              <a:endParaRPr lang="zh-CN" altLang="en-US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406140" y="2430145"/>
            <a:ext cx="1858010" cy="1858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" name="直接连接符 2"/>
          <p:cNvCxnSpPr/>
          <p:nvPr/>
        </p:nvCxnSpPr>
        <p:spPr>
          <a:xfrm>
            <a:off x="3154045" y="2178050"/>
            <a:ext cx="2362200" cy="23622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3154045" y="2132965"/>
            <a:ext cx="2406015" cy="24072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335145" y="1866900"/>
            <a:ext cx="0" cy="31242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974975" y="3359150"/>
            <a:ext cx="282575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4297680" y="3321050"/>
            <a:ext cx="75565" cy="7556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4163695" y="3432810"/>
            <a:ext cx="4476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O</a:t>
            </a:r>
            <a:endParaRPr lang="en-US" altLang="zh-CN"/>
          </a:p>
        </p:txBody>
      </p:sp>
      <p:sp>
        <p:nvSpPr>
          <p:cNvPr id="43" name="文本框 42"/>
          <p:cNvSpPr txBox="1"/>
          <p:nvPr/>
        </p:nvSpPr>
        <p:spPr>
          <a:xfrm>
            <a:off x="4514850" y="3432810"/>
            <a:ext cx="8940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中心点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6129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6130" name="组合 189"/>
          <p:cNvGrpSpPr/>
          <p:nvPr/>
        </p:nvGrpSpPr>
        <p:grpSpPr>
          <a:xfrm>
            <a:off x="527050" y="674688"/>
            <a:ext cx="2179638" cy="650875"/>
            <a:chOff x="1599" y="1447"/>
            <a:chExt cx="3492" cy="1174"/>
          </a:xfrm>
        </p:grpSpPr>
        <p:sp>
          <p:nvSpPr>
            <p:cNvPr id="191" name="圆角矩形 190"/>
            <p:cNvSpPr/>
            <p:nvPr/>
          </p:nvSpPr>
          <p:spPr>
            <a:xfrm>
              <a:off x="1599" y="1447"/>
              <a:ext cx="3492" cy="11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6132" name="文本框 191"/>
            <p:cNvSpPr txBox="1"/>
            <p:nvPr/>
          </p:nvSpPr>
          <p:spPr>
            <a:xfrm>
              <a:off x="1872" y="1477"/>
              <a:ext cx="2947" cy="105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2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动手实验</a:t>
              </a:r>
              <a:endPara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84835" y="2784475"/>
            <a:ext cx="2765425" cy="582613"/>
            <a:chOff x="1656" y="1477"/>
            <a:chExt cx="2675" cy="919"/>
          </a:xfrm>
        </p:grpSpPr>
        <p:sp>
          <p:nvSpPr>
            <p:cNvPr id="8" name="圆角矩形 7"/>
            <p:cNvSpPr/>
            <p:nvPr/>
          </p:nvSpPr>
          <p:spPr>
            <a:xfrm>
              <a:off x="1656" y="1477"/>
              <a:ext cx="2675" cy="919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chemeClr val="accent2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6135" name="文本框 8"/>
            <p:cNvSpPr txBox="1"/>
            <p:nvPr/>
          </p:nvSpPr>
          <p:spPr>
            <a:xfrm>
              <a:off x="1872" y="1477"/>
              <a:ext cx="2345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zh-CN" sz="26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实验活动要求：</a:t>
              </a:r>
              <a:endParaRPr lang="zh-CN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6" name="图片 30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990" y="3570605"/>
            <a:ext cx="6997065" cy="2016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723073" y="3862388"/>
            <a:ext cx="79057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想一想：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你打算用什么方法验证这个猜想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05610" y="4348163"/>
            <a:ext cx="660876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试一试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en-US" sz="2400" b="1" dirty="0">
                <a:solidFill>
                  <a:srgbClr val="0D0D0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自己动手试一试。</a:t>
            </a:r>
            <a:endParaRPr lang="zh-CN" altLang="en-US" sz="2400" b="1" dirty="0">
              <a:solidFill>
                <a:srgbClr val="0D0D0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05610" y="4851400"/>
            <a:ext cx="660876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说一说：</a:t>
            </a:r>
            <a:r>
              <a:rPr lang="zh-CN" altLang="en-US" sz="2400" b="1" dirty="0">
                <a:solidFill>
                  <a:srgbClr val="0D0D0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你是怎样解决的？</a:t>
            </a:r>
            <a:endParaRPr lang="zh-CN" altLang="en-US" sz="2400" b="1" dirty="0">
              <a:solidFill>
                <a:srgbClr val="0D0D0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76140" name="图片 47107" descr="KT15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875" y="1431925"/>
            <a:ext cx="857250" cy="857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6158" name="文本框 47108"/>
          <p:cNvSpPr txBox="1"/>
          <p:nvPr/>
        </p:nvSpPr>
        <p:spPr>
          <a:xfrm>
            <a:off x="1517650" y="1656715"/>
            <a:ext cx="7265670" cy="10312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ts val="3665"/>
              </a:lnSpc>
            </a:pPr>
            <a:r>
              <a:rPr lang="zh-CN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猜想：经过中心点</a:t>
            </a:r>
            <a:r>
              <a:rPr lang="en-US" altLang="zh-CN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任意画一条直线都可以把正方形分成完全相同的两个部分。</a:t>
            </a:r>
            <a:endParaRPr lang="zh-CN" altLang="en-US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3297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626110" y="1313815"/>
            <a:ext cx="1651635" cy="7340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3233420" y="1224915"/>
            <a:ext cx="1390650" cy="907415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>
            <a:off x="5529580" y="1196340"/>
            <a:ext cx="935990" cy="9359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76130" name="组合 189"/>
          <p:cNvGrpSpPr/>
          <p:nvPr/>
        </p:nvGrpSpPr>
        <p:grpSpPr>
          <a:xfrm>
            <a:off x="267970" y="435293"/>
            <a:ext cx="2179638" cy="650875"/>
            <a:chOff x="1599" y="1447"/>
            <a:chExt cx="3492" cy="1174"/>
          </a:xfrm>
        </p:grpSpPr>
        <p:sp>
          <p:nvSpPr>
            <p:cNvPr id="2" name="圆角矩形 1"/>
            <p:cNvSpPr/>
            <p:nvPr/>
          </p:nvSpPr>
          <p:spPr>
            <a:xfrm>
              <a:off x="1599" y="1447"/>
              <a:ext cx="3492" cy="11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6132" name="文本框 191"/>
            <p:cNvSpPr txBox="1"/>
            <p:nvPr/>
          </p:nvSpPr>
          <p:spPr>
            <a:xfrm>
              <a:off x="1872" y="1477"/>
              <a:ext cx="2947" cy="105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2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动手实验</a:t>
              </a:r>
              <a:endPara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03530" y="3392170"/>
            <a:ext cx="2765425" cy="582613"/>
            <a:chOff x="1656" y="1477"/>
            <a:chExt cx="2675" cy="919"/>
          </a:xfrm>
        </p:grpSpPr>
        <p:sp>
          <p:nvSpPr>
            <p:cNvPr id="4" name="圆角矩形 3"/>
            <p:cNvSpPr/>
            <p:nvPr/>
          </p:nvSpPr>
          <p:spPr>
            <a:xfrm>
              <a:off x="1656" y="1477"/>
              <a:ext cx="2675" cy="919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chemeClr val="accent2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6135" name="文本框 8"/>
            <p:cNvSpPr txBox="1"/>
            <p:nvPr/>
          </p:nvSpPr>
          <p:spPr>
            <a:xfrm>
              <a:off x="1872" y="1477"/>
              <a:ext cx="2345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zh-CN" sz="26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实验活动要求：</a:t>
              </a:r>
              <a:endParaRPr lang="zh-CN" altLang="zh-CN" sz="2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6" name="图片 30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55" y="4188460"/>
            <a:ext cx="6997065" cy="2016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47108"/>
          <p:cNvSpPr txBox="1"/>
          <p:nvPr/>
        </p:nvSpPr>
        <p:spPr>
          <a:xfrm>
            <a:off x="240030" y="2246630"/>
            <a:ext cx="8133080" cy="5613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ts val="3665"/>
              </a:lnSpc>
            </a:pPr>
            <a:r>
              <a:rPr lang="zh-CN" altLang="en-US" sz="2600" b="1" dirty="0">
                <a:latin typeface="宋体" panose="02010600030101010101" pitchFamily="2" charset="-122"/>
                <a:ea typeface="宋体" panose="02010600030101010101" pitchFamily="2" charset="-122"/>
              </a:rPr>
              <a:t>有几条直线能把这些图形分成完全相同的两个部分？</a:t>
            </a:r>
            <a:endParaRPr lang="en-US" altLang="zh-CN" sz="2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5363" y="4430713"/>
            <a:ext cx="79057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找一找：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找出这些图形的中心点。</a:t>
            </a:r>
            <a:endParaRPr lang="zh-CN" altLang="en-US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02665" y="4966018"/>
            <a:ext cx="660876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试一试：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和同桌分工，</a:t>
            </a:r>
            <a:r>
              <a:rPr lang="zh-CN" altLang="en-US" sz="2400" b="1" dirty="0">
                <a:solidFill>
                  <a:srgbClr val="0D0D0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动手试一试。</a:t>
            </a:r>
            <a:endParaRPr lang="zh-CN" altLang="en-US" sz="2400" b="1" dirty="0">
              <a:solidFill>
                <a:srgbClr val="0D0D0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02665" y="5519420"/>
            <a:ext cx="660876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说一说：</a:t>
            </a:r>
            <a:r>
              <a:rPr lang="zh-CN" altLang="en-US" sz="2400" b="1" dirty="0">
                <a:solidFill>
                  <a:srgbClr val="0D0D0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你发现了什么规律？</a:t>
            </a:r>
            <a:endParaRPr lang="zh-CN" altLang="en-US" sz="2400" b="1" dirty="0">
              <a:solidFill>
                <a:srgbClr val="0D0D0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3297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7154" name="组合 189"/>
          <p:cNvGrpSpPr/>
          <p:nvPr/>
        </p:nvGrpSpPr>
        <p:grpSpPr>
          <a:xfrm>
            <a:off x="527050" y="603250"/>
            <a:ext cx="2136775" cy="625475"/>
            <a:chOff x="1599" y="1447"/>
            <a:chExt cx="3492" cy="1174"/>
          </a:xfrm>
        </p:grpSpPr>
        <p:sp>
          <p:nvSpPr>
            <p:cNvPr id="191" name="圆角矩形 190"/>
            <p:cNvSpPr/>
            <p:nvPr/>
          </p:nvSpPr>
          <p:spPr>
            <a:xfrm>
              <a:off x="1599" y="1447"/>
              <a:ext cx="3492" cy="11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7156" name="文本框 191"/>
            <p:cNvSpPr txBox="1"/>
            <p:nvPr/>
          </p:nvSpPr>
          <p:spPr>
            <a:xfrm>
              <a:off x="1872" y="1477"/>
              <a:ext cx="2947" cy="10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0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拓展延伸</a:t>
              </a:r>
              <a:endParaRPr lang="zh-CN" altLang="en-US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八边形 1"/>
          <p:cNvSpPr/>
          <p:nvPr/>
        </p:nvSpPr>
        <p:spPr>
          <a:xfrm>
            <a:off x="588645" y="1701800"/>
            <a:ext cx="1440180" cy="1440180"/>
          </a:xfrm>
          <a:prstGeom prst="octagon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十边形 2"/>
          <p:cNvSpPr/>
          <p:nvPr/>
        </p:nvSpPr>
        <p:spPr>
          <a:xfrm>
            <a:off x="2414905" y="1641475"/>
            <a:ext cx="1597025" cy="1597025"/>
          </a:xfrm>
          <a:prstGeom prst="decagon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十二边形 3"/>
          <p:cNvSpPr/>
          <p:nvPr/>
        </p:nvSpPr>
        <p:spPr>
          <a:xfrm>
            <a:off x="4382770" y="1641475"/>
            <a:ext cx="1583690" cy="1583690"/>
          </a:xfrm>
          <a:prstGeom prst="dodecagon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121400" y="2157095"/>
            <a:ext cx="7327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......</a:t>
            </a:r>
            <a:endParaRPr lang="en-US" altLang="zh-CN" sz="2800" b="1"/>
          </a:p>
        </p:txBody>
      </p:sp>
      <p:sp>
        <p:nvSpPr>
          <p:cNvPr id="6" name="椭圆 5"/>
          <p:cNvSpPr/>
          <p:nvPr/>
        </p:nvSpPr>
        <p:spPr>
          <a:xfrm>
            <a:off x="7071995" y="1701800"/>
            <a:ext cx="1440180" cy="1440180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18820" y="3747135"/>
            <a:ext cx="78854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你有什么发现？还有什么问题？</a:t>
            </a:r>
            <a:endParaRPr lang="zh-CN" altLang="en-US" sz="3200" b="1"/>
          </a:p>
        </p:txBody>
      </p:sp>
      <p:grpSp>
        <p:nvGrpSpPr>
          <p:cNvPr id="30" name="组合 29"/>
          <p:cNvGrpSpPr/>
          <p:nvPr/>
        </p:nvGrpSpPr>
        <p:grpSpPr>
          <a:xfrm>
            <a:off x="899795" y="1626870"/>
            <a:ext cx="7571105" cy="1586230"/>
            <a:chOff x="1417" y="2562"/>
            <a:chExt cx="11923" cy="2498"/>
          </a:xfrm>
        </p:grpSpPr>
        <p:cxnSp>
          <p:nvCxnSpPr>
            <p:cNvPr id="12" name="直接连接符 11"/>
            <p:cNvCxnSpPr/>
            <p:nvPr/>
          </p:nvCxnSpPr>
          <p:spPr>
            <a:xfrm flipH="1">
              <a:off x="1417" y="2602"/>
              <a:ext cx="1283" cy="245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504" y="2562"/>
              <a:ext cx="1072" cy="2492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6747" y="3654"/>
              <a:ext cx="2781" cy="386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1278" y="2816"/>
              <a:ext cx="2062" cy="2062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1270635" y="2379980"/>
            <a:ext cx="6559550" cy="98425"/>
            <a:chOff x="2001" y="3748"/>
            <a:chExt cx="10330" cy="155"/>
          </a:xfrm>
        </p:grpSpPr>
        <p:sp>
          <p:nvSpPr>
            <p:cNvPr id="10" name="椭圆 9"/>
            <p:cNvSpPr/>
            <p:nvPr/>
          </p:nvSpPr>
          <p:spPr>
            <a:xfrm>
              <a:off x="2001" y="3748"/>
              <a:ext cx="120" cy="1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5000" y="3783"/>
              <a:ext cx="120" cy="1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8087" y="3783"/>
              <a:ext cx="120" cy="1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12211" y="3754"/>
              <a:ext cx="120" cy="1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31" name="等腰三角形 30"/>
          <p:cNvSpPr/>
          <p:nvPr/>
        </p:nvSpPr>
        <p:spPr>
          <a:xfrm>
            <a:off x="1375410" y="4484370"/>
            <a:ext cx="1875790" cy="1680845"/>
          </a:xfrm>
          <a:prstGeom prst="triangl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2275840" y="5561330"/>
            <a:ext cx="75565" cy="7556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42" name="直接连接符 41"/>
          <p:cNvCxnSpPr/>
          <p:nvPr/>
        </p:nvCxnSpPr>
        <p:spPr>
          <a:xfrm flipH="1">
            <a:off x="1912620" y="4903470"/>
            <a:ext cx="802640" cy="1391285"/>
          </a:xfrm>
          <a:prstGeom prst="line">
            <a:avLst/>
          </a:prstGeom>
          <a:ln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31" idx="0"/>
          </p:cNvCxnSpPr>
          <p:nvPr/>
        </p:nvCxnSpPr>
        <p:spPr>
          <a:xfrm>
            <a:off x="2313305" y="4484370"/>
            <a:ext cx="0" cy="171894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31" idx="4"/>
          </p:cNvCxnSpPr>
          <p:nvPr/>
        </p:nvCxnSpPr>
        <p:spPr>
          <a:xfrm flipH="1" flipV="1">
            <a:off x="1815465" y="5335905"/>
            <a:ext cx="1435735" cy="82931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1375410" y="5306060"/>
            <a:ext cx="1487805" cy="85915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五边形 17"/>
          <p:cNvSpPr/>
          <p:nvPr/>
        </p:nvSpPr>
        <p:spPr>
          <a:xfrm>
            <a:off x="4994275" y="4484370"/>
            <a:ext cx="1511935" cy="1511935"/>
          </a:xfrm>
          <a:prstGeom prst="pentagon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9" name="直接连接符 18"/>
          <p:cNvCxnSpPr>
            <a:stCxn id="18" idx="0"/>
            <a:endCxn id="18" idx="3"/>
          </p:cNvCxnSpPr>
          <p:nvPr/>
        </p:nvCxnSpPr>
        <p:spPr>
          <a:xfrm>
            <a:off x="5750560" y="4484370"/>
            <a:ext cx="0" cy="151193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18" idx="5"/>
          </p:cNvCxnSpPr>
          <p:nvPr/>
        </p:nvCxnSpPr>
        <p:spPr>
          <a:xfrm flipH="1">
            <a:off x="4860290" y="5061585"/>
            <a:ext cx="1645920" cy="5276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8" idx="1"/>
          </p:cNvCxnSpPr>
          <p:nvPr/>
        </p:nvCxnSpPr>
        <p:spPr>
          <a:xfrm>
            <a:off x="4994275" y="5061585"/>
            <a:ext cx="1449705" cy="45529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8" idx="4"/>
          </p:cNvCxnSpPr>
          <p:nvPr/>
        </p:nvCxnSpPr>
        <p:spPr>
          <a:xfrm flipH="1" flipV="1">
            <a:off x="5220335" y="4509135"/>
            <a:ext cx="996950" cy="148717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8" idx="2"/>
          </p:cNvCxnSpPr>
          <p:nvPr/>
        </p:nvCxnSpPr>
        <p:spPr>
          <a:xfrm flipV="1">
            <a:off x="5283200" y="4580890"/>
            <a:ext cx="944880" cy="141541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713095" y="5260340"/>
            <a:ext cx="75565" cy="7556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3" name="直接连接符 32"/>
          <p:cNvCxnSpPr/>
          <p:nvPr/>
        </p:nvCxnSpPr>
        <p:spPr>
          <a:xfrm>
            <a:off x="5542915" y="4426585"/>
            <a:ext cx="414020" cy="1738630"/>
          </a:xfrm>
          <a:prstGeom prst="line">
            <a:avLst/>
          </a:prstGeom>
          <a:ln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7" grpId="0"/>
      <p:bldP spid="7" grpId="1"/>
      <p:bldP spid="31" grpId="0" animBg="1"/>
      <p:bldP spid="31" grpId="1" animBg="1"/>
      <p:bldP spid="41" grpId="0" animBg="1"/>
      <p:bldP spid="41" grpId="1" animBg="1"/>
      <p:bldP spid="25" grpId="0" bldLvl="0" animBg="1"/>
      <p:bldP spid="25" grpId="1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9441" name="图片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7154" name="组合 189"/>
          <p:cNvGrpSpPr/>
          <p:nvPr/>
        </p:nvGrpSpPr>
        <p:grpSpPr>
          <a:xfrm>
            <a:off x="527050" y="603250"/>
            <a:ext cx="2136775" cy="625475"/>
            <a:chOff x="1599" y="1447"/>
            <a:chExt cx="3492" cy="1174"/>
          </a:xfrm>
        </p:grpSpPr>
        <p:sp>
          <p:nvSpPr>
            <p:cNvPr id="191" name="圆角矩形 190"/>
            <p:cNvSpPr/>
            <p:nvPr/>
          </p:nvSpPr>
          <p:spPr>
            <a:xfrm>
              <a:off x="1599" y="1447"/>
              <a:ext cx="3492" cy="1174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/>
            </a:p>
          </p:txBody>
        </p:sp>
        <p:sp>
          <p:nvSpPr>
            <p:cNvPr id="177156" name="文本框 191"/>
            <p:cNvSpPr txBox="1"/>
            <p:nvPr/>
          </p:nvSpPr>
          <p:spPr>
            <a:xfrm>
              <a:off x="1872" y="1477"/>
              <a:ext cx="2947" cy="10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30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回顾反思</a:t>
              </a:r>
              <a:endParaRPr lang="zh-CN" altLang="en-US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01955" y="1501140"/>
            <a:ext cx="83458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我们是怎样研究今天的问题的？你有哪些收获？</a:t>
            </a:r>
            <a:endParaRPr lang="zh-CN" altLang="en-US" sz="2800"/>
          </a:p>
        </p:txBody>
      </p:sp>
      <p:sp>
        <p:nvSpPr>
          <p:cNvPr id="6" name="矩形 5"/>
          <p:cNvSpPr/>
          <p:nvPr/>
        </p:nvSpPr>
        <p:spPr>
          <a:xfrm>
            <a:off x="3128010" y="2771775"/>
            <a:ext cx="1061085" cy="10610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>
            <a:off x="527050" y="2771775"/>
            <a:ext cx="935990" cy="935990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>
            <a:off x="1735455" y="3064510"/>
            <a:ext cx="125285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401955" y="2150110"/>
            <a:ext cx="1041400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复  杂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00070" y="2078990"/>
            <a:ext cx="1116965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简   单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45735" y="2136140"/>
            <a:ext cx="1506220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发现问题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245735" y="3072130"/>
            <a:ext cx="1506220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提出猜想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45735" y="3934460"/>
            <a:ext cx="1506220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实验验证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45735" y="4925060"/>
            <a:ext cx="1506220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得出结论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6943725" y="3125470"/>
            <a:ext cx="210185" cy="179959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241540" y="2893060"/>
            <a:ext cx="1210310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画一画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241540" y="3653790"/>
            <a:ext cx="1210310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折一折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241540" y="4394835"/>
            <a:ext cx="1210310" cy="4603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0000FF"/>
                </a:solidFill>
              </a:rPr>
              <a:t>比一比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cxnSp>
        <p:nvCxnSpPr>
          <p:cNvPr id="19" name="直接箭头连接符 18"/>
          <p:cNvCxnSpPr>
            <a:stCxn id="11" idx="2"/>
          </p:cNvCxnSpPr>
          <p:nvPr/>
        </p:nvCxnSpPr>
        <p:spPr>
          <a:xfrm>
            <a:off x="5998845" y="2596515"/>
            <a:ext cx="0" cy="4114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5998845" y="3532505"/>
            <a:ext cx="0" cy="4114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5998845" y="4443730"/>
            <a:ext cx="0" cy="4114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>
            <a:off x="1530985" y="2345055"/>
            <a:ext cx="138303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animBg="1"/>
      <p:bldP spid="6" grpId="0" bldLvl="0" animBg="1"/>
      <p:bldP spid="6" grpId="1" animBg="1"/>
      <p:bldP spid="8" grpId="0" bldLvl="0" animBg="1"/>
      <p:bldP spid="10" grpId="0" bldLvl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9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WPS 演示</Application>
  <PresentationFormat>在屏幕上显示</PresentationFormat>
  <Paragraphs>86</Paragraphs>
  <Slides>11</Slides>
  <Notes>1</Notes>
  <HiddenSlides>0</HiddenSlides>
  <MMClips>1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Arial Unicode MS</vt:lpstr>
      <vt:lpstr>9_默认设计模板</vt:lpstr>
      <vt:lpstr>10_默认设计模板</vt:lpstr>
      <vt:lpstr>PBrush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zero</cp:lastModifiedBy>
  <cp:revision>325</cp:revision>
  <dcterms:created xsi:type="dcterms:W3CDTF">2015-02-25T13:38:00Z</dcterms:created>
  <dcterms:modified xsi:type="dcterms:W3CDTF">2021-11-22T23:38:23Z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C3A9340FB991413CAAB58AB13EEBBD11</vt:lpwstr>
  </property>
</Properties>
</file>