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7" r:id="rId4"/>
    <p:sldId id="259" r:id="rId5"/>
    <p:sldId id="263" r:id="rId6"/>
    <p:sldId id="269" r:id="rId7"/>
    <p:sldId id="264" r:id="rId8"/>
    <p:sldId id="270" r:id="rId9"/>
    <p:sldId id="265" r:id="rId10"/>
    <p:sldId id="271" r:id="rId11"/>
    <p:sldId id="258" r:id="rId1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6699"/>
    <a:srgbClr val="FFCCCC"/>
    <a:srgbClr val="FF99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00" y="60"/>
      </p:cViewPr>
      <p:guideLst>
        <p:guide orient="horz" pos="1621"/>
        <p:guide pos="28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2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941FBCA-1CDE-4190-BBD1-323AE7A6B0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2021/9/16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43188"/>
            <a:ext cx="6659563" cy="64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cs"/>
              </a:rPr>
              <a:t>不含括号的三步混合运算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/>
          <p:nvPr/>
        </p:nvSpPr>
        <p:spPr>
          <a:xfrm>
            <a:off x="357188" y="71438"/>
            <a:ext cx="357187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 3.</a:t>
            </a:r>
            <a:r>
              <a:rPr lang="zh-CN" altLang="en-US" sz="2400" b="1" dirty="0">
                <a:latin typeface="Arial" panose="020B0604020202020204" pitchFamily="34" charset="0"/>
              </a:rPr>
              <a:t> 列综合算式解决问题。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500063"/>
            <a:ext cx="1357313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4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500063"/>
            <a:ext cx="6858000" cy="304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1"/>
          <p:cNvSpPr txBox="1"/>
          <p:nvPr/>
        </p:nvSpPr>
        <p:spPr>
          <a:xfrm>
            <a:off x="3929063" y="2847975"/>
            <a:ext cx="3214687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  </a:t>
            </a:r>
            <a:r>
              <a:rPr lang="zh-CN" altLang="en-US" sz="2400" dirty="0">
                <a:latin typeface="Arial" panose="020B0604020202020204" pitchFamily="34" charset="0"/>
              </a:rPr>
              <a:t>      </a:t>
            </a:r>
            <a:r>
              <a:rPr lang="en-US" altLang="zh-CN" sz="2400" dirty="0">
                <a:latin typeface="Arial" panose="020B0604020202020204" pitchFamily="34" charset="0"/>
              </a:rPr>
              <a:t>18×2+18+6</a:t>
            </a:r>
          </a:p>
          <a:p>
            <a:r>
              <a:rPr lang="en-US" altLang="zh-CN" sz="2400" dirty="0">
                <a:latin typeface="Arial" panose="020B0604020202020204" pitchFamily="34" charset="0"/>
              </a:rPr>
              <a:t>       =36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+18+6</a:t>
            </a:r>
          </a:p>
          <a:p>
            <a:r>
              <a:rPr lang="en-US" altLang="zh-CN" sz="2400" dirty="0">
                <a:latin typeface="Arial" panose="020B0604020202020204" pitchFamily="34" charset="0"/>
              </a:rPr>
              <a:t>       =54+6</a:t>
            </a:r>
          </a:p>
          <a:p>
            <a:r>
              <a:rPr lang="en-US" altLang="zh-CN" sz="2400" dirty="0">
                <a:latin typeface="Arial" panose="020B0604020202020204" pitchFamily="34" charset="0"/>
              </a:rPr>
              <a:t>       =60</a:t>
            </a:r>
            <a:r>
              <a:rPr lang="zh-CN" altLang="en-US" sz="2400" dirty="0">
                <a:latin typeface="Arial" panose="020B0604020202020204" pitchFamily="34" charset="0"/>
              </a:rPr>
              <a:t>（人）</a:t>
            </a:r>
            <a:endParaRPr lang="en-US" altLang="zh-CN" sz="2400" dirty="0">
              <a:latin typeface="Arial" panose="020B0604020202020204" pitchFamily="34" charset="0"/>
            </a:endParaRPr>
          </a:p>
          <a:p>
            <a:r>
              <a:rPr lang="zh-CN" altLang="en-US" sz="2400" dirty="0">
                <a:latin typeface="Arial" panose="020B0604020202020204" pitchFamily="34" charset="0"/>
              </a:rPr>
              <a:t>答：合唱组有</a:t>
            </a:r>
            <a:r>
              <a:rPr lang="en-US" altLang="zh-CN" sz="2400" dirty="0">
                <a:latin typeface="Arial" panose="020B0604020202020204" pitchFamily="34" charset="0"/>
              </a:rPr>
              <a:t>60</a:t>
            </a:r>
            <a:r>
              <a:rPr lang="zh-CN" altLang="en-US" sz="2400" dirty="0">
                <a:latin typeface="Arial" panose="020B0604020202020204" pitchFamily="34" charset="0"/>
              </a:rPr>
              <a:t>人。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/>
          <p:nvPr/>
        </p:nvSpPr>
        <p:spPr>
          <a:xfrm>
            <a:off x="1259205" y="2139950"/>
            <a:ext cx="2455863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  12×2+15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1643380" y="2715895"/>
            <a:ext cx="1214438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1"/>
          <p:cNvSpPr txBox="1"/>
          <p:nvPr/>
        </p:nvSpPr>
        <p:spPr>
          <a:xfrm>
            <a:off x="1214438" y="1139825"/>
            <a:ext cx="2649537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  240÷3×8</a:t>
            </a:r>
          </a:p>
        </p:txBody>
      </p:sp>
      <p:sp>
        <p:nvSpPr>
          <p:cNvPr id="3077" name="TextBox 1"/>
          <p:cNvSpPr txBox="1"/>
          <p:nvPr/>
        </p:nvSpPr>
        <p:spPr>
          <a:xfrm>
            <a:off x="1403350" y="3075623"/>
            <a:ext cx="2393950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51</a:t>
            </a:r>
            <a:r>
              <a:rPr lang="zh-CN" altLang="en-US" sz="3600" b="1" dirty="0">
                <a:latin typeface="Arial" panose="020B0604020202020204" pitchFamily="34" charset="0"/>
              </a:rPr>
              <a:t>－</a:t>
            </a:r>
            <a:r>
              <a:rPr lang="en-US" altLang="zh-CN" sz="3600" b="1" dirty="0">
                <a:latin typeface="Arial" panose="020B0604020202020204" pitchFamily="34" charset="0"/>
              </a:rPr>
              <a:t>36÷4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643063" y="1714500"/>
            <a:ext cx="1357313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2500630" y="3647123"/>
            <a:ext cx="1214438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4286250" y="2514600"/>
            <a:ext cx="392938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     算式里有乘法（或除法），又有加、减法，先算乘法（或除法），再算加、减法。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4357688" y="728663"/>
            <a:ext cx="3857625" cy="1700212"/>
            <a:chOff x="4357686" y="500048"/>
            <a:chExt cx="3857652" cy="1700395"/>
          </a:xfrm>
        </p:grpSpPr>
        <p:sp>
          <p:nvSpPr>
            <p:cNvPr id="3082" name="TextBox 1"/>
            <p:cNvSpPr txBox="1"/>
            <p:nvPr/>
          </p:nvSpPr>
          <p:spPr>
            <a:xfrm>
              <a:off x="4357686" y="1000114"/>
              <a:ext cx="3857652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      算式里只有乘、除法或加、减法，按照从左往右的顺序依次计算。</a:t>
              </a: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3" name="TextBox 1"/>
            <p:cNvSpPr txBox="1"/>
            <p:nvPr/>
          </p:nvSpPr>
          <p:spPr>
            <a:xfrm>
              <a:off x="4357686" y="500048"/>
              <a:ext cx="3643311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在不含括号的情况下：</a:t>
              </a: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95513" y="2571750"/>
            <a:ext cx="3313113" cy="2303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Box 12"/>
          <p:cNvSpPr txBox="1"/>
          <p:nvPr/>
        </p:nvSpPr>
        <p:spPr>
          <a:xfrm>
            <a:off x="77788" y="701675"/>
            <a:ext cx="341312" cy="4302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1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3077" name="Picture 4" descr="H:\ppt制作\lib\u7\d_p70_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666" r="1755" b="20668"/>
          <a:stretch>
            <a:fillRect/>
          </a:stretch>
        </p:blipFill>
        <p:spPr>
          <a:xfrm>
            <a:off x="1908175" y="627063"/>
            <a:ext cx="4248150" cy="187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圆角矩形标注 4"/>
          <p:cNvSpPr/>
          <p:nvPr/>
        </p:nvSpPr>
        <p:spPr>
          <a:xfrm>
            <a:off x="3132138" y="195263"/>
            <a:ext cx="2014538" cy="792163"/>
          </a:xfrm>
          <a:prstGeom prst="wedgeRoundRectCallout">
            <a:avLst>
              <a:gd name="adj1" fmla="val 54168"/>
              <a:gd name="adj2" fmla="val 38383"/>
              <a:gd name="adj3" fmla="val 16667"/>
            </a:avLst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副中国象棋和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4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副围棋。</a:t>
            </a:r>
          </a:p>
        </p:txBody>
      </p:sp>
      <p:pic>
        <p:nvPicPr>
          <p:cNvPr id="3079" name="Picture 5" descr="C:\Users\Administrator\Desktop\ppt制作\lib\u1\青菜-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019" t="17334" r="34969" b="24335"/>
          <a:stretch>
            <a:fillRect/>
          </a:stretch>
        </p:blipFill>
        <p:spPr>
          <a:xfrm>
            <a:off x="684213" y="1924050"/>
            <a:ext cx="736600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圆角矩形标注 6"/>
          <p:cNvSpPr/>
          <p:nvPr/>
        </p:nvSpPr>
        <p:spPr>
          <a:xfrm>
            <a:off x="1547813" y="2066925"/>
            <a:ext cx="2447925" cy="360363"/>
          </a:xfrm>
          <a:prstGeom prst="wedgeRoundRectCallout">
            <a:avLst>
              <a:gd name="adj1" fmla="val -57698"/>
              <a:gd name="adj2" fmla="val 3841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一共要付多少元？</a:t>
            </a:r>
            <a:endParaRPr kumimoji="0" lang="en-US" altLang="zh-CN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059113" y="2716213"/>
            <a:ext cx="2160588" cy="1079500"/>
          </a:xfrm>
          <a:prstGeom prst="wedgeRoundRectCallout">
            <a:avLst>
              <a:gd name="adj1" fmla="val -54859"/>
              <a:gd name="adj2" fmla="val -865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用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副中国象棋的价钱加上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4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副围棋 的价钱。</a:t>
            </a:r>
            <a:endParaRPr kumimoji="0" lang="en-US" altLang="zh-CN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3082" name="Picture 7" descr="C:\Users\Administrator\Desktop\ppt制作\lib\u1\番茄-1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352" t="28999" r="31683" b="31334"/>
          <a:stretch>
            <a:fillRect/>
          </a:stretch>
        </p:blipFill>
        <p:spPr>
          <a:xfrm>
            <a:off x="2124075" y="2932113"/>
            <a:ext cx="936625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5508625" y="2571750"/>
            <a:ext cx="3311525" cy="2303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5651500" y="2716213"/>
            <a:ext cx="2376488" cy="1081088"/>
          </a:xfrm>
          <a:prstGeom prst="wedgeRoundRectCallout">
            <a:avLst>
              <a:gd name="adj1" fmla="val 54184"/>
              <a:gd name="adj2" fmla="val 630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用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4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副围棋 的价钱加上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3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副中国象棋的价钱。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3085" name="Picture 3" descr="C:\Users\Administrator\Desktop\ppt制作\lib\u1\萝卜-1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8" t="26666" r="35014" b="26666"/>
          <a:stretch>
            <a:fillRect/>
          </a:stretch>
        </p:blipFill>
        <p:spPr>
          <a:xfrm>
            <a:off x="8027988" y="2787650"/>
            <a:ext cx="720725" cy="793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6" name="TextBox 14"/>
          <p:cNvSpPr txBox="1"/>
          <p:nvPr/>
        </p:nvSpPr>
        <p:spPr>
          <a:xfrm>
            <a:off x="2700338" y="3795713"/>
            <a:ext cx="2341562" cy="1108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12 ×3=36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  <a:endParaRPr lang="en-US" altLang="zh-CN" sz="2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15 ×4=60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  <a:endParaRPr lang="en-US" altLang="zh-CN" sz="2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36+60=96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  <p:sp>
        <p:nvSpPr>
          <p:cNvPr id="3087" name="TextBox 15"/>
          <p:cNvSpPr txBox="1"/>
          <p:nvPr/>
        </p:nvSpPr>
        <p:spPr>
          <a:xfrm>
            <a:off x="5724525" y="3795713"/>
            <a:ext cx="2347913" cy="1108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15 ×4=60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  <a:endParaRPr lang="en-US" altLang="zh-CN" sz="2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12 ×3=36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  <a:endParaRPr lang="en-US" altLang="zh-CN" sz="2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None/>
            </a:pPr>
            <a:r>
              <a:rPr lang="en-US" altLang="zh-CN" sz="2200" b="1" dirty="0">
                <a:latin typeface="Arial" panose="020B0604020202020204" pitchFamily="34" charset="0"/>
                <a:cs typeface="Arial" panose="020B0604020202020204" pitchFamily="34" charset="0"/>
              </a:rPr>
              <a:t>36+60=96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Box 8"/>
          <p:cNvSpPr txBox="1"/>
          <p:nvPr/>
        </p:nvSpPr>
        <p:spPr>
          <a:xfrm>
            <a:off x="120650" y="744538"/>
            <a:ext cx="312738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1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410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27063"/>
            <a:ext cx="539750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Box 12"/>
          <p:cNvSpPr txBox="1"/>
          <p:nvPr/>
        </p:nvSpPr>
        <p:spPr>
          <a:xfrm>
            <a:off x="77788" y="701675"/>
            <a:ext cx="341312" cy="4302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2200" b="1" dirty="0">
                <a:solidFill>
                  <a:schemeClr val="tx2"/>
                </a:solidFill>
                <a:latin typeface="Arial" panose="020B0604020202020204" pitchFamily="34" charset="0"/>
                <a:ea typeface="Arial Unicode MS" pitchFamily="34" charset="-122"/>
              </a:rPr>
              <a:t>1</a:t>
            </a:r>
            <a:endParaRPr lang="zh-CN" altLang="en-US" sz="2200" b="1" dirty="0">
              <a:solidFill>
                <a:schemeClr val="tx2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4102" name="Picture 4" descr="C:\Users\Administrator\Desktop\ppt制作\lib\u1\茄子-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8" t="17334" r="30019" b="22000"/>
          <a:stretch>
            <a:fillRect/>
          </a:stretch>
        </p:blipFill>
        <p:spPr>
          <a:xfrm>
            <a:off x="611188" y="735013"/>
            <a:ext cx="863600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圆角矩形标注 6"/>
          <p:cNvSpPr/>
          <p:nvPr/>
        </p:nvSpPr>
        <p:spPr>
          <a:xfrm>
            <a:off x="1835150" y="1041400"/>
            <a:ext cx="4105275" cy="468313"/>
          </a:xfrm>
          <a:prstGeom prst="wedgeRoundRectCallout">
            <a:avLst>
              <a:gd name="adj1" fmla="val -58179"/>
              <a:gd name="adj2" fmla="val -1647"/>
              <a:gd name="adj3" fmla="val 16667"/>
            </a:avLst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列成综合算式你会算吗？试一试。</a:t>
            </a:r>
          </a:p>
        </p:txBody>
      </p:sp>
      <p:sp>
        <p:nvSpPr>
          <p:cNvPr id="4104" name="TextBox 1"/>
          <p:cNvSpPr txBox="1"/>
          <p:nvPr/>
        </p:nvSpPr>
        <p:spPr>
          <a:xfrm>
            <a:off x="2517775" y="1766888"/>
            <a:ext cx="2182813" cy="1754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12×3+15×4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        +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 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（    ）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889250" y="2787650"/>
            <a:ext cx="7191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987800" y="2776538"/>
            <a:ext cx="7207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889250" y="3363913"/>
            <a:ext cx="5397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extBox 14"/>
          <p:cNvSpPr txBox="1"/>
          <p:nvPr/>
        </p:nvSpPr>
        <p:spPr>
          <a:xfrm>
            <a:off x="2170113" y="3449638"/>
            <a:ext cx="34369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答：一共要付     元。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135438" y="3867150"/>
            <a:ext cx="7207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87675" y="2355850"/>
            <a:ext cx="5286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36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7175" y="2355850"/>
            <a:ext cx="5286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60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213" y="2932113"/>
            <a:ext cx="5286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96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7288" y="2963863"/>
            <a:ext cx="49371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67944" y="3435350"/>
            <a:ext cx="5286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96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2829560" y="2342515"/>
            <a:ext cx="779145" cy="13335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3816985" y="2342515"/>
            <a:ext cx="779145" cy="13335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15" y="123508"/>
            <a:ext cx="1295400" cy="360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Box 2"/>
          <p:cNvSpPr txBox="1"/>
          <p:nvPr/>
        </p:nvSpPr>
        <p:spPr>
          <a:xfrm>
            <a:off x="1693863" y="1203325"/>
            <a:ext cx="2525712" cy="2308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150+120÷6×5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=150+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713038" y="2247900"/>
            <a:ext cx="10810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720975" y="1708150"/>
            <a:ext cx="9366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"/>
          <p:cNvSpPr txBox="1"/>
          <p:nvPr/>
        </p:nvSpPr>
        <p:spPr>
          <a:xfrm>
            <a:off x="2749550" y="1733550"/>
            <a:ext cx="1009650" cy="574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20×5</a:t>
            </a:r>
            <a:endParaRPr lang="zh-CN" altLang="en-US" sz="2400" b="1" dirty="0">
              <a:solidFill>
                <a:srgbClr val="FF6699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1692275" y="2284413"/>
            <a:ext cx="1571625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=150+100</a:t>
            </a:r>
            <a:endParaRPr lang="zh-CN" altLang="en-US" sz="2400" b="1" dirty="0">
              <a:solidFill>
                <a:srgbClr val="FF6699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692275" y="2859088"/>
            <a:ext cx="877888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=250</a:t>
            </a:r>
            <a:endParaRPr lang="zh-CN" altLang="en-US" sz="2400" b="1" dirty="0">
              <a:solidFill>
                <a:srgbClr val="FF6699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1560" y="1810699"/>
            <a:ext cx="648072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       学习要求：</a:t>
            </a:r>
            <a:endParaRPr lang="en-US" altLang="zh-CN" sz="2400" b="1" dirty="0"/>
          </a:p>
          <a:p>
            <a:r>
              <a:rPr lang="en-US" altLang="zh-CN" sz="2400" b="1" dirty="0"/>
              <a:t>              1.</a:t>
            </a:r>
            <a:r>
              <a:rPr lang="zh-CN" altLang="en-US" sz="2400" b="1" dirty="0">
                <a:sym typeface="+mn-ea"/>
              </a:rPr>
              <a:t>先观察算式中有哪些运算符号？</a:t>
            </a:r>
          </a:p>
          <a:p>
            <a:r>
              <a:rPr lang="en-US" altLang="zh-CN" sz="2400" b="1" dirty="0"/>
              <a:t>              2.</a:t>
            </a:r>
            <a:r>
              <a:rPr lang="zh-CN" altLang="en-US" sz="2400" b="1" dirty="0">
                <a:sym typeface="+mn-ea"/>
              </a:rPr>
              <a:t>再想一想要先算什么？</a:t>
            </a:r>
          </a:p>
          <a:p>
            <a:r>
              <a:rPr lang="en-US" altLang="zh-CN" sz="2400" b="1" dirty="0"/>
              <a:t>              3.</a:t>
            </a:r>
            <a:r>
              <a:rPr lang="zh-CN" altLang="en-US" sz="2400" b="1" dirty="0"/>
              <a:t>你能接着往下算吗？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4139565" y="3147378"/>
            <a:ext cx="4386263" cy="820738"/>
          </a:xfrm>
          <a:prstGeom prst="wedgeRoundRectCallout">
            <a:avLst>
              <a:gd name="adj1" fmla="val 53852"/>
              <a:gd name="adj2" fmla="val -11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</a:rPr>
              <a:t>在没有括号的算式里，有乘、除法和加、减法，要先算什么？</a:t>
            </a:r>
            <a:endParaRPr kumimoji="0" lang="en-US" altLang="zh-CN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5128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9008" y="3364230"/>
            <a:ext cx="574675" cy="733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Box 2"/>
          <p:cNvSpPr txBox="1"/>
          <p:nvPr/>
        </p:nvSpPr>
        <p:spPr>
          <a:xfrm>
            <a:off x="5219383" y="549910"/>
            <a:ext cx="2498090" cy="341503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150+120÷6×5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=150+</a:t>
            </a:r>
            <a:r>
              <a:rPr lang="en-US" altLang="zh-CN" sz="2400" b="1" dirty="0">
                <a:sym typeface="+mn-ea"/>
              </a:rPr>
              <a:t>20×5</a:t>
            </a:r>
            <a:endParaRPr lang="zh-CN" altLang="en-US" sz="2400" b="1" dirty="0">
              <a:solidFill>
                <a:srgbClr val="FF6699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=150+100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=250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228080" y="1131570"/>
            <a:ext cx="864235" cy="0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6155690" y="1635760"/>
            <a:ext cx="779145" cy="13335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1"/>
          <p:cNvSpPr txBox="1"/>
          <p:nvPr/>
        </p:nvSpPr>
        <p:spPr>
          <a:xfrm>
            <a:off x="1259205" y="549593"/>
            <a:ext cx="2159000" cy="175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12×3+15×4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36+60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96</a:t>
            </a:r>
            <a:endParaRPr lang="zh-CN" altLang="en-US" sz="2400" b="1" dirty="0">
              <a:solidFill>
                <a:srgbClr val="FF6699"/>
              </a:solidFill>
              <a:latin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547495" y="1131570"/>
            <a:ext cx="779145" cy="13335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2555240" y="1131570"/>
            <a:ext cx="779145" cy="13335"/>
          </a:xfrm>
          <a:prstGeom prst="line">
            <a:avLst/>
          </a:prstGeom>
          <a:ln w="222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5270" y="2000250"/>
            <a:ext cx="2514600" cy="1656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625"/>
            <a:ext cx="1403350" cy="360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Box 2"/>
          <p:cNvSpPr txBox="1"/>
          <p:nvPr/>
        </p:nvSpPr>
        <p:spPr>
          <a:xfrm>
            <a:off x="251460" y="1901825"/>
            <a:ext cx="2532063" cy="1754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240÷6 - 2×17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49" name="矩形 1"/>
          <p:cNvSpPr/>
          <p:nvPr/>
        </p:nvSpPr>
        <p:spPr>
          <a:xfrm>
            <a:off x="541338" y="965200"/>
            <a:ext cx="417988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先说说运算顺序，再计算。</a:t>
            </a:r>
            <a:endParaRPr lang="en-US" altLang="zh-CN" sz="24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15735" y="2000885"/>
            <a:ext cx="2351405" cy="2084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TextBox 7"/>
          <p:cNvSpPr txBox="1"/>
          <p:nvPr/>
        </p:nvSpPr>
        <p:spPr>
          <a:xfrm>
            <a:off x="6503353" y="1951355"/>
            <a:ext cx="2208530" cy="23069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51-36÷3+25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1188" y="2427288"/>
            <a:ext cx="9366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763078" y="2427288"/>
            <a:ext cx="9350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308215" y="2499678"/>
            <a:ext cx="863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"/>
          <p:cNvSpPr txBox="1"/>
          <p:nvPr/>
        </p:nvSpPr>
        <p:spPr>
          <a:xfrm>
            <a:off x="683260" y="2455863"/>
            <a:ext cx="973138" cy="1131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40-34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2" name="TextBox 2"/>
          <p:cNvSpPr txBox="1"/>
          <p:nvPr/>
        </p:nvSpPr>
        <p:spPr>
          <a:xfrm>
            <a:off x="6803708" y="2499678"/>
            <a:ext cx="1479550" cy="175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51-12+25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39+25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64</a:t>
            </a:r>
          </a:p>
        </p:txBody>
      </p:sp>
      <p:sp>
        <p:nvSpPr>
          <p:cNvPr id="2" name="矩形 1"/>
          <p:cNvSpPr/>
          <p:nvPr/>
        </p:nvSpPr>
        <p:spPr>
          <a:xfrm>
            <a:off x="3167380" y="1995805"/>
            <a:ext cx="2952750" cy="2089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18180" y="1924050"/>
            <a:ext cx="28632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    </a:t>
            </a:r>
            <a:r>
              <a:rPr lang="zh-CN" altLang="en-US" sz="2400" b="1">
                <a:cs typeface="Arial" panose="020B0604020202020204" pitchFamily="34" charset="0"/>
              </a:rPr>
              <a:t>45－20×6÷5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</a:rPr>
              <a:t>=</a:t>
            </a:r>
            <a:endParaRPr lang="zh-CN" altLang="en-US" sz="2400" b="1">
              <a:cs typeface="Arial" panose="020B0604020202020204" pitchFamily="34" charset="0"/>
            </a:endParaRPr>
          </a:p>
          <a:p>
            <a:endParaRPr lang="zh-CN" altLang="en-US" sz="2400" b="1"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211638" y="2499678"/>
            <a:ext cx="9350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563620" y="2456180"/>
            <a:ext cx="19615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</a:rPr>
              <a:t>45</a:t>
            </a:r>
            <a:r>
              <a:rPr lang="zh-CN" altLang="en-US" sz="2400" b="1">
                <a:cs typeface="Arial" panose="020B0604020202020204" pitchFamily="34" charset="0"/>
                <a:sym typeface="+mn-ea"/>
              </a:rPr>
              <a:t>－</a:t>
            </a:r>
            <a:r>
              <a:rPr lang="en-US" altLang="zh-CN" sz="2400" b="1">
                <a:cs typeface="Arial" panose="020B0604020202020204" pitchFamily="34" charset="0"/>
              </a:rPr>
              <a:t>120</a:t>
            </a:r>
            <a:r>
              <a:rPr lang="zh-CN" altLang="en-US" sz="2400" b="1">
                <a:cs typeface="Arial" panose="020B0604020202020204" pitchFamily="34" charset="0"/>
                <a:sym typeface="+mn-ea"/>
              </a:rPr>
              <a:t>÷</a:t>
            </a:r>
            <a:r>
              <a:rPr lang="en-US" altLang="zh-CN" sz="2400" b="1">
                <a:cs typeface="Arial" panose="020B0604020202020204" pitchFamily="34" charset="0"/>
                <a:sym typeface="+mn-ea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  <a:sym typeface="+mn-ea"/>
              </a:rPr>
              <a:t>45</a:t>
            </a:r>
            <a:r>
              <a:rPr lang="zh-CN" altLang="en-US" sz="2400" b="1">
                <a:cs typeface="Arial" panose="020B0604020202020204" pitchFamily="34" charset="0"/>
                <a:sym typeface="+mn-ea"/>
              </a:rPr>
              <a:t>－</a:t>
            </a:r>
            <a:r>
              <a:rPr lang="en-US" altLang="zh-CN" sz="2400" b="1">
                <a:cs typeface="Arial" panose="020B0604020202020204" pitchFamily="34" charset="0"/>
                <a:sym typeface="+mn-ea"/>
              </a:rPr>
              <a:t>24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cs typeface="Arial" panose="020B0604020202020204" pitchFamily="34" charset="0"/>
                <a:sym typeface="+mn-ea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3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/>
          <p:nvPr/>
        </p:nvSpPr>
        <p:spPr>
          <a:xfrm>
            <a:off x="323528" y="699542"/>
            <a:ext cx="8640960" cy="18774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</a:rPr>
              <a:t>在圆圈里填运算符号，使得左右两边的算式能同时计算。</a:t>
            </a:r>
          </a:p>
          <a:p>
            <a:r>
              <a:rPr lang="en-US" altLang="zh-CN" sz="3200" dirty="0">
                <a:latin typeface="Arial" panose="020B0604020202020204" pitchFamily="34" charset="0"/>
              </a:rPr>
              <a:t>          </a:t>
            </a:r>
          </a:p>
          <a:p>
            <a:r>
              <a:rPr lang="en-US" altLang="zh-CN" sz="3200" dirty="0">
                <a:latin typeface="Arial" panose="020B0604020202020204" pitchFamily="34" charset="0"/>
              </a:rPr>
              <a:t>           </a:t>
            </a:r>
            <a:r>
              <a:rPr lang="en-US" altLang="zh-CN" sz="6000" dirty="0">
                <a:latin typeface="Arial" panose="020B0604020202020204" pitchFamily="34" charset="0"/>
              </a:rPr>
              <a:t>80○2○60○10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625"/>
            <a:ext cx="1403350" cy="360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矩形 2"/>
          <p:cNvSpPr/>
          <p:nvPr/>
        </p:nvSpPr>
        <p:spPr>
          <a:xfrm>
            <a:off x="1411905" y="410527"/>
            <a:ext cx="52546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下面的计算对吗？把不对的改正。</a:t>
            </a:r>
            <a:endParaRPr lang="en-US" altLang="zh-CN" sz="24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2" name="TextBox 3"/>
          <p:cNvSpPr txBox="1"/>
          <p:nvPr/>
        </p:nvSpPr>
        <p:spPr>
          <a:xfrm>
            <a:off x="827584" y="843558"/>
            <a:ext cx="2533650" cy="2308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440-200÷5×8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440-200÷40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440-5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=435    </a:t>
            </a:r>
            <a:r>
              <a:rPr lang="zh-CN" altLang="en-US" sz="2400" b="1" dirty="0">
                <a:solidFill>
                  <a:srgbClr val="FF6699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椭圆 5"/>
          <p:cNvSpPr/>
          <p:nvPr/>
        </p:nvSpPr>
        <p:spPr>
          <a:xfrm>
            <a:off x="1692771" y="1348383"/>
            <a:ext cx="1584325" cy="719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67744" y="2430701"/>
            <a:ext cx="2533650" cy="2308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440-200÷5×8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 440-40×8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 440-320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=120  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3204369" y="2935526"/>
            <a:ext cx="1079500" cy="0"/>
          </a:xfrm>
          <a:prstGeom prst="line">
            <a:avLst/>
          </a:prstGeom>
          <a:ln w="1905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4">
            <a:extLst>
              <a:ext uri="{FF2B5EF4-FFF2-40B4-BE49-F238E27FC236}">
                <a16:creationId xmlns:a16="http://schemas.microsoft.com/office/drawing/2014/main" id="{BFFB2824-677E-41EE-8E9C-49A9363C66DF}"/>
              </a:ext>
            </a:extLst>
          </p:cNvPr>
          <p:cNvSpPr txBox="1"/>
          <p:nvPr/>
        </p:nvSpPr>
        <p:spPr>
          <a:xfrm>
            <a:off x="5065216" y="905270"/>
            <a:ext cx="2386013" cy="1754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   110-20×5+25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90×30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= 2700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0D770362-DC33-4BE7-8F38-3ED5DDA9EA36}"/>
              </a:ext>
            </a:extLst>
          </p:cNvPr>
          <p:cNvSpPr/>
          <p:nvPr/>
        </p:nvSpPr>
        <p:spPr>
          <a:xfrm>
            <a:off x="4992191" y="1410095"/>
            <a:ext cx="1584325" cy="719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9F1DBBF2-8AA5-4909-B28E-DBF6A940482A}"/>
              </a:ext>
            </a:extLst>
          </p:cNvPr>
          <p:cNvSpPr txBox="1"/>
          <p:nvPr/>
        </p:nvSpPr>
        <p:spPr>
          <a:xfrm>
            <a:off x="6080769" y="2495773"/>
            <a:ext cx="2379663" cy="2308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110-20×5+25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 110-100+25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 10+25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= 35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B75F8396-A46D-47C8-8F9E-1144A5E2BE77}"/>
              </a:ext>
            </a:extLst>
          </p:cNvPr>
          <p:cNvCxnSpPr/>
          <p:nvPr/>
        </p:nvCxnSpPr>
        <p:spPr>
          <a:xfrm>
            <a:off x="7084069" y="3000598"/>
            <a:ext cx="719138" cy="0"/>
          </a:xfrm>
          <a:prstGeom prst="line">
            <a:avLst/>
          </a:prstGeom>
          <a:ln w="1905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411</Words>
  <Application>Microsoft Office PowerPoint</Application>
  <PresentationFormat>全屏显示(16:9)</PresentationFormat>
  <Paragraphs>97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楷体_GB2312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wlcxx</dc:creator>
  <cp:lastModifiedBy>lv rich</cp:lastModifiedBy>
  <cp:revision>119</cp:revision>
  <dcterms:created xsi:type="dcterms:W3CDTF">2016-01-22T00:23:00Z</dcterms:created>
  <dcterms:modified xsi:type="dcterms:W3CDTF">2021-09-16T10:12:52Z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2AD2C35C6BA840848B8910511FA67F44</vt:lpwstr>
  </property>
  <property fmtid="{D5CDD505-2E9C-101B-9397-08002B2CF9AE}" pid="3" name="KSOProductBuildVer">
    <vt:lpwstr>2052-11.1.0.10700</vt:lpwstr>
  </property>
</Properties>
</file>