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312" r:id="rId5"/>
    <p:sldId id="323" r:id="rId6"/>
    <p:sldId id="324" r:id="rId7"/>
    <p:sldId id="325" r:id="rId8"/>
    <p:sldId id="328" r:id="rId9"/>
    <p:sldId id="326" r:id="rId10"/>
    <p:sldId id="327" r:id="rId11"/>
    <p:sldId id="28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2"/>
      </p:cViewPr>
      <p:guideLst>
        <p:guide orient="horz" pos="637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8712796" y="453356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8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0701" y="241909"/>
            <a:ext cx="11441759" cy="5883228"/>
            <a:chOff x="341926" y="208725"/>
            <a:chExt cx="11441759" cy="5883228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114" name="文本框 113"/>
          <p:cNvSpPr txBox="1"/>
          <p:nvPr/>
        </p:nvSpPr>
        <p:spPr>
          <a:xfrm>
            <a:off x="1748790" y="1911985"/>
            <a:ext cx="90798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认识图形（一）</a:t>
            </a:r>
            <a:endParaRPr 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溧阳市燕湖小学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彭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琪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5265" y="384810"/>
            <a:ext cx="1529080" cy="1864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25" y="3402330"/>
            <a:ext cx="2737485" cy="2553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72"/>
          <a:stretch>
            <a:fillRect/>
          </a:stretch>
        </p:blipFill>
        <p:spPr>
          <a:xfrm>
            <a:off x="3217545" y="1053465"/>
            <a:ext cx="5476240" cy="475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36295" y="589915"/>
            <a:ext cx="1930400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zh-CN" sz="3200" b="1" kern="1200" cap="none" spc="300" normalizeH="0" baseline="0" noProof="1">
                <a:latin typeface="楷体" panose="02010609060101010101" pitchFamily="49" charset="-122"/>
                <a:ea typeface="楷体" panose="02010609060101010101" pitchFamily="49" charset="-122"/>
              </a:rPr>
              <a:t>搭一搭</a:t>
            </a:r>
            <a:endParaRPr kumimoji="0" lang="zh-CN" altLang="zh-CN" sz="3200" b="1" kern="1200" cap="none" spc="300" normalizeH="0" baseline="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3130" y="3629025"/>
            <a:ext cx="1259205" cy="1535430"/>
          </a:xfrm>
          <a:prstGeom prst="rect">
            <a:avLst/>
          </a:prstGeom>
        </p:spPr>
      </p:pic>
      <p:pic>
        <p:nvPicPr>
          <p:cNvPr id="5" name="一起来搭积木吧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295" y="4845050"/>
            <a:ext cx="412750" cy="412750"/>
          </a:xfrm>
          <a:prstGeom prst="rect">
            <a:avLst/>
          </a:prstGeom>
        </p:spPr>
      </p:pic>
      <p:pic>
        <p:nvPicPr>
          <p:cNvPr id="7" name="儿童歌曲 - 大头儿子小头爸爸 (纯音乐)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5795" y="5589270"/>
            <a:ext cx="412750" cy="412750"/>
          </a:xfrm>
          <a:prstGeom prst="rect">
            <a:avLst/>
          </a:prstGeom>
        </p:spPr>
      </p:pic>
      <p:pic>
        <p:nvPicPr>
          <p:cNvPr id="9" name="儿童歌曲 - 大头儿子小头爸爸 (纯音乐)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6520" y="558927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46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46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34000">
                <p:cTn id="1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31000"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72"/>
          <a:stretch>
            <a:fillRect/>
          </a:stretch>
        </p:blipFill>
        <p:spPr>
          <a:xfrm>
            <a:off x="4037330" y="438785"/>
            <a:ext cx="3989070" cy="346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36295" y="589915"/>
            <a:ext cx="1930400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zh-CN" sz="3200" b="1" kern="1200" cap="none" spc="300" normalizeH="0" baseline="0" noProof="1">
                <a:latin typeface="楷体" panose="02010609060101010101" pitchFamily="49" charset="-122"/>
                <a:ea typeface="楷体" panose="02010609060101010101" pitchFamily="49" charset="-122"/>
              </a:rPr>
              <a:t>分一分</a:t>
            </a:r>
            <a:endParaRPr kumimoji="0" lang="zh-CN" altLang="zh-CN" sz="3200" b="1" kern="1200" cap="none" spc="300" normalizeH="0" baseline="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928" b="73918"/>
          <a:stretch>
            <a:fillRect/>
          </a:stretch>
        </p:blipFill>
        <p:spPr>
          <a:xfrm>
            <a:off x="439421" y="4236086"/>
            <a:ext cx="2724149" cy="1454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6" t="27335" r="76775" b="58997"/>
          <a:stretch>
            <a:fillRect/>
          </a:stretch>
        </p:blipFill>
        <p:spPr>
          <a:xfrm>
            <a:off x="602616" y="5690236"/>
            <a:ext cx="1238249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65300" y="5765165"/>
            <a:ext cx="17949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长方体</a:t>
            </a:r>
            <a:endParaRPr lang="zh-CN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96" t="5582" b="75626"/>
          <a:stretch>
            <a:fillRect/>
          </a:stretch>
        </p:blipFill>
        <p:spPr>
          <a:xfrm>
            <a:off x="3764280" y="4236085"/>
            <a:ext cx="2628900" cy="104775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6"/>
          <p:cNvGrpSpPr/>
          <p:nvPr/>
        </p:nvGrpSpPr>
        <p:grpSpPr>
          <a:xfrm>
            <a:off x="3859531" y="5580380"/>
            <a:ext cx="2461683" cy="952500"/>
            <a:chOff x="5214942" y="1571618"/>
            <a:chExt cx="1846108" cy="714380"/>
          </a:xfrm>
        </p:grpSpPr>
        <p:pic>
          <p:nvPicPr>
            <p:cNvPr id="4111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296" t="24373" r="24043" b="58542"/>
            <a:stretch>
              <a:fillRect/>
            </a:stretch>
          </p:blipFill>
          <p:spPr>
            <a:xfrm>
              <a:off x="5214942" y="1571618"/>
              <a:ext cx="714380" cy="7143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2" name="TextBox 14"/>
            <p:cNvSpPr txBox="1"/>
            <p:nvPr/>
          </p:nvSpPr>
          <p:spPr>
            <a:xfrm>
              <a:off x="5715008" y="1643056"/>
              <a:ext cx="1346042" cy="4376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正方体</a:t>
              </a:r>
              <a:endParaRPr lang="zh-CN" altLang="zh-CN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4" t="50000" r="65027" b="20956"/>
          <a:stretch>
            <a:fillRect/>
          </a:stretch>
        </p:blipFill>
        <p:spPr>
          <a:xfrm>
            <a:off x="6847205" y="3987165"/>
            <a:ext cx="160147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1" t="79044" r="84154"/>
          <a:stretch>
            <a:fillRect/>
          </a:stretch>
        </p:blipFill>
        <p:spPr>
          <a:xfrm>
            <a:off x="7031355" y="5699760"/>
            <a:ext cx="457835" cy="935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409815" y="5779770"/>
            <a:ext cx="1437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圆柱</a:t>
            </a:r>
            <a:endParaRPr lang="zh-CN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42" t="52962" b="21413"/>
          <a:stretch>
            <a:fillRect/>
          </a:stretch>
        </p:blipFill>
        <p:spPr>
          <a:xfrm>
            <a:off x="9137650" y="3987165"/>
            <a:ext cx="2052320" cy="1131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96" t="82460" r="24043"/>
          <a:stretch>
            <a:fillRect/>
          </a:stretch>
        </p:blipFill>
        <p:spPr>
          <a:xfrm>
            <a:off x="9463405" y="5779135"/>
            <a:ext cx="603885" cy="620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9935845" y="5815965"/>
            <a:ext cx="1421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球</a:t>
            </a:r>
            <a:endParaRPr lang="zh-CN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72"/>
          <a:stretch>
            <a:fillRect/>
          </a:stretch>
        </p:blipFill>
        <p:spPr>
          <a:xfrm>
            <a:off x="2894330" y="848995"/>
            <a:ext cx="5476240" cy="475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36295" y="589915"/>
            <a:ext cx="1930400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zh-CN" sz="3200" b="1" kern="1200" cap="none" spc="300" normalizeH="0" baseline="0" noProof="1">
                <a:latin typeface="楷体" panose="02010609060101010101" pitchFamily="49" charset="-122"/>
                <a:ea typeface="楷体" panose="02010609060101010101" pitchFamily="49" charset="-122"/>
              </a:rPr>
              <a:t>摸一摸</a:t>
            </a:r>
            <a:endParaRPr kumimoji="0" lang="zh-CN" altLang="zh-CN" sz="3200" b="1" kern="1200" cap="none" spc="300" normalizeH="0" baseline="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00" y="3943985"/>
            <a:ext cx="2460625" cy="2294890"/>
          </a:xfrm>
          <a:prstGeom prst="rect">
            <a:avLst/>
          </a:prstGeom>
        </p:spPr>
      </p:pic>
      <p:pic>
        <p:nvPicPr>
          <p:cNvPr id="3" name="一起来摸摸看吧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4175" y="550799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1" y="1509184"/>
            <a:ext cx="9624483" cy="412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4"/>
          <p:cNvSpPr txBox="1"/>
          <p:nvPr/>
        </p:nvSpPr>
        <p:spPr>
          <a:xfrm>
            <a:off x="977900" y="925830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latin typeface="楷体_GB2312" pitchFamily="49" charset="-122"/>
                <a:ea typeface="楷体_GB2312" pitchFamily="49" charset="-122"/>
              </a:rPr>
              <a:t>1.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38751" y="2952751"/>
            <a:ext cx="5238751" cy="152400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V="1">
            <a:off x="3238500" y="2762251"/>
            <a:ext cx="4476751" cy="133350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5670551" y="2857500"/>
            <a:ext cx="4483100" cy="161290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mg01.feini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7540" y="204470"/>
            <a:ext cx="5080000" cy="5080000"/>
          </a:xfrm>
          <a:prstGeom prst="rect">
            <a:avLst/>
          </a:prstGeom>
        </p:spPr>
      </p:pic>
      <p:pic>
        <p:nvPicPr>
          <p:cNvPr id="6" name="图片 5" descr="imgservice.suning"/>
          <p:cNvPicPr>
            <a:picLocks noChangeAspect="1"/>
          </p:cNvPicPr>
          <p:nvPr/>
        </p:nvPicPr>
        <p:blipFill>
          <a:blip r:embed="rId2"/>
          <a:srcRect l="10249" r="13390"/>
          <a:stretch>
            <a:fillRect/>
          </a:stretch>
        </p:blipFill>
        <p:spPr>
          <a:xfrm>
            <a:off x="3540760" y="270510"/>
            <a:ext cx="3936365" cy="5154930"/>
          </a:xfrm>
          <a:prstGeom prst="rect">
            <a:avLst/>
          </a:prstGeom>
        </p:spPr>
      </p:pic>
      <p:pic>
        <p:nvPicPr>
          <p:cNvPr id="8" name="图片 7" descr="gss0.baid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" y="529590"/>
            <a:ext cx="4799330" cy="3934460"/>
          </a:xfrm>
          <a:prstGeom prst="rect">
            <a:avLst/>
          </a:prstGeom>
        </p:spPr>
      </p:pic>
      <p:pic>
        <p:nvPicPr>
          <p:cNvPr id="7" name="图片 6" descr="大楼"/>
          <p:cNvPicPr>
            <a:picLocks noChangeAspect="1"/>
          </p:cNvPicPr>
          <p:nvPr/>
        </p:nvPicPr>
        <p:blipFill>
          <a:blip r:embed="rId4"/>
          <a:srcRect l="35568"/>
          <a:stretch>
            <a:fillRect/>
          </a:stretch>
        </p:blipFill>
        <p:spPr>
          <a:xfrm>
            <a:off x="7694930" y="350520"/>
            <a:ext cx="3807460" cy="5909310"/>
          </a:xfrm>
          <a:prstGeom prst="rect">
            <a:avLst/>
          </a:prstGeom>
        </p:spPr>
      </p:pic>
      <p:pic>
        <p:nvPicPr>
          <p:cNvPr id="9" name="图片 8" descr="微信图片_20210928000706"/>
          <p:cNvPicPr>
            <a:picLocks noChangeAspect="1"/>
          </p:cNvPicPr>
          <p:nvPr/>
        </p:nvPicPr>
        <p:blipFill>
          <a:blip r:embed="rId5"/>
          <a:srcRect l="20373" t="18812" r="10413" b="20401"/>
          <a:stretch>
            <a:fillRect/>
          </a:stretch>
        </p:blipFill>
        <p:spPr>
          <a:xfrm>
            <a:off x="5720715" y="529590"/>
            <a:ext cx="4725670" cy="4144645"/>
          </a:xfrm>
          <a:prstGeom prst="rect">
            <a:avLst/>
          </a:prstGeom>
        </p:spPr>
      </p:pic>
      <p:pic>
        <p:nvPicPr>
          <p:cNvPr id="3" name="图片 2" descr="压路机"/>
          <p:cNvPicPr>
            <a:picLocks noChangeAspect="1"/>
          </p:cNvPicPr>
          <p:nvPr/>
        </p:nvPicPr>
        <p:blipFill>
          <a:blip r:embed="rId6"/>
          <a:srcRect l="13303" t="14123" r="14587" b="13780"/>
          <a:stretch>
            <a:fillRect/>
          </a:stretch>
        </p:blipFill>
        <p:spPr>
          <a:xfrm>
            <a:off x="5080000" y="529590"/>
            <a:ext cx="4171950" cy="2933700"/>
          </a:xfrm>
          <a:prstGeom prst="rect">
            <a:avLst/>
          </a:prstGeom>
        </p:spPr>
      </p:pic>
      <p:pic>
        <p:nvPicPr>
          <p:cNvPr id="2" name="图片 1" descr="水管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" y="744220"/>
            <a:ext cx="4638040" cy="2614930"/>
          </a:xfrm>
          <a:prstGeom prst="rect">
            <a:avLst/>
          </a:prstGeom>
        </p:spPr>
      </p:pic>
      <p:pic>
        <p:nvPicPr>
          <p:cNvPr id="4" name="图片 3" descr="img.redoc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205" y="744220"/>
            <a:ext cx="3553460" cy="551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238251"/>
            <a:ext cx="5543551" cy="4332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14"/>
          <p:cNvSpPr txBox="1"/>
          <p:nvPr/>
        </p:nvSpPr>
        <p:spPr>
          <a:xfrm>
            <a:off x="590550" y="845185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latin typeface="楷体_GB2312" pitchFamily="49" charset="-122"/>
                <a:ea typeface="楷体_GB2312" pitchFamily="49" charset="-122"/>
              </a:rPr>
              <a:t>2.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428751"/>
            <a:ext cx="3524251" cy="4099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矩形 5"/>
          <p:cNvSpPr/>
          <p:nvPr/>
        </p:nvSpPr>
        <p:spPr>
          <a:xfrm>
            <a:off x="8858251" y="1714500"/>
            <a:ext cx="20231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（   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6151" name="矩形 6"/>
          <p:cNvSpPr/>
          <p:nvPr/>
        </p:nvSpPr>
        <p:spPr>
          <a:xfrm>
            <a:off x="8858251" y="2717800"/>
            <a:ext cx="20231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（   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6152" name="矩形 7"/>
          <p:cNvSpPr/>
          <p:nvPr/>
        </p:nvSpPr>
        <p:spPr>
          <a:xfrm>
            <a:off x="8858251" y="3670300"/>
            <a:ext cx="20231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（   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6153" name="矩形 8"/>
          <p:cNvSpPr/>
          <p:nvPr/>
        </p:nvSpPr>
        <p:spPr>
          <a:xfrm>
            <a:off x="8858251" y="4718051"/>
            <a:ext cx="20231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（   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23400" y="1720851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61500" y="2743200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61500" y="3695700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05951" y="4686300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9040" y="1714500"/>
            <a:ext cx="998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1405" y="1238250"/>
            <a:ext cx="998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3755" y="4483100"/>
            <a:ext cx="998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4900" y="4483100"/>
            <a:ext cx="998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571500"/>
            <a:ext cx="10593917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14"/>
          <p:cNvSpPr txBox="1"/>
          <p:nvPr/>
        </p:nvSpPr>
        <p:spPr>
          <a:xfrm>
            <a:off x="589915" y="687070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latin typeface="楷体_GB2312" pitchFamily="49" charset="-122"/>
                <a:ea typeface="楷体_GB2312" pitchFamily="49" charset="-122"/>
              </a:rPr>
              <a:t>3.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7173" name="组合 8"/>
          <p:cNvGrpSpPr/>
          <p:nvPr/>
        </p:nvGrpSpPr>
        <p:grpSpPr>
          <a:xfrm>
            <a:off x="190500" y="2286000"/>
            <a:ext cx="11811000" cy="1568450"/>
            <a:chOff x="142844" y="1714494"/>
            <a:chExt cx="8858312" cy="1176110"/>
          </a:xfrm>
        </p:grpSpPr>
        <p:sp>
          <p:nvSpPr>
            <p:cNvPr id="7180" name="TextBox 14"/>
            <p:cNvSpPr txBox="1"/>
            <p:nvPr/>
          </p:nvSpPr>
          <p:spPr>
            <a:xfrm>
              <a:off x="142844" y="1714494"/>
              <a:ext cx="8858312" cy="1176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）从左数起，第</a:t>
              </a:r>
              <a:r>
                <a:rPr lang="zh-CN" altLang="en-US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（   ）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个是    ，第</a:t>
              </a:r>
              <a:r>
                <a:rPr lang="zh-CN" altLang="en-US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（   ）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个和第</a:t>
              </a:r>
              <a:r>
                <a:rPr lang="zh-CN" altLang="zh-CN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 ）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endParaRPr lang="en-US" altLang="zh-CN" sz="32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     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是    。</a:t>
              </a:r>
              <a:endParaRPr lang="zh-CN" altLang="en-US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7181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394" t="4730" r="43005" b="75000"/>
            <a:stretch>
              <a:fillRect/>
            </a:stretch>
          </p:blipFill>
          <p:spPr>
            <a:xfrm>
              <a:off x="4501249" y="1747032"/>
              <a:ext cx="571504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4"/>
            <p:cNvPicPr>
              <a:picLocks noChangeAspect="1"/>
            </p:cNvPicPr>
            <p:nvPr/>
          </p:nvPicPr>
          <p:blipFill>
            <a:blip r:embed="rId2"/>
            <a:srcRect l="17838" t="29036" r="76311" b="52208"/>
            <a:stretch>
              <a:fillRect/>
            </a:stretch>
          </p:blipFill>
          <p:spPr>
            <a:xfrm>
              <a:off x="1350580" y="2301481"/>
              <a:ext cx="506776" cy="5288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11"/>
          <p:cNvGrpSpPr/>
          <p:nvPr/>
        </p:nvGrpSpPr>
        <p:grpSpPr>
          <a:xfrm>
            <a:off x="190500" y="3996267"/>
            <a:ext cx="11811000" cy="829945"/>
            <a:chOff x="142844" y="2886744"/>
            <a:chExt cx="8858312" cy="622669"/>
          </a:xfrm>
        </p:grpSpPr>
        <p:sp>
          <p:nvSpPr>
            <p:cNvPr id="7178" name="TextBox 14"/>
            <p:cNvSpPr txBox="1"/>
            <p:nvPr/>
          </p:nvSpPr>
          <p:spPr>
            <a:xfrm>
              <a:off x="142844" y="2886744"/>
              <a:ext cx="8858312" cy="6226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）说一说     左边的一个是什么，右边的一个是什么。</a:t>
              </a:r>
              <a:endParaRPr lang="zh-CN" altLang="en-US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7179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394" t="4730" r="43005" b="75000"/>
            <a:stretch>
              <a:fillRect/>
            </a:stretch>
          </p:blipFill>
          <p:spPr>
            <a:xfrm>
              <a:off x="2000232" y="2928940"/>
              <a:ext cx="571504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/>
        </p:nvSpPr>
        <p:spPr>
          <a:xfrm>
            <a:off x="4214284" y="2476500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1500" y="2476500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74680" y="2476500"/>
            <a:ext cx="495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760" y="229400"/>
            <a:ext cx="11441759" cy="5883467"/>
            <a:chOff x="341926" y="208486"/>
            <a:chExt cx="11441759" cy="588346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12" cstate="screen"/>
          <a:srcRect t="-10904" r="-11007"/>
          <a:stretch>
            <a:fillRect/>
          </a:stretch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41837" y="1751150"/>
            <a:ext cx="4392930" cy="110680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感谢观看！</a:t>
            </a:r>
            <a:endParaRPr lang="zh-CN" altLang="en-US" sz="6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" name="矩形 7"/>
          <p:cNvSpPr/>
          <p:nvPr/>
        </p:nvSpPr>
        <p:spPr>
          <a:xfrm>
            <a:off x="4364416" y="3254259"/>
            <a:ext cx="49301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字魂105号-简雅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425,&quot;width&quot;:3630}"/>
</p:tagLst>
</file>

<file path=ppt/tags/tag2.xml><?xml version="1.0" encoding="utf-8"?>
<p:tagLst xmlns:p="http://schemas.openxmlformats.org/presentationml/2006/main">
  <p:tag name="KSO_WM_UNIT_PLACING_PICTURE_USER_VIEWPORT" val="{&quot;height&quot;:6525,&quot;width&quot;:9015}"/>
</p:tagLst>
</file>

<file path=ppt/tags/tag3.xml><?xml version="1.0" encoding="utf-8"?>
<p:tagLst xmlns:p="http://schemas.openxmlformats.org/presentationml/2006/main">
  <p:tag name="KSO_WM_UNIT_PLACING_PICTURE_USER_VIEWPORT" val="{&quot;height&quot;:4425,&quot;width&quot;:3630}"/>
</p:tagLst>
</file>

<file path=ppt/tags/tag4.xml><?xml version="1.0" encoding="utf-8"?>
<p:tagLst xmlns:p="http://schemas.openxmlformats.org/presentationml/2006/main">
  <p:tag name="KSO_WM_UNIT_PLACING_PICTURE_USER_VIEWPORT" val="{&quot;height&quot;:6525,&quot;width&quot;:9015}"/>
</p:tagLst>
</file>

<file path=ppt/tags/tag5.xml><?xml version="1.0" encoding="utf-8"?>
<p:tagLst xmlns:p="http://schemas.openxmlformats.org/presentationml/2006/main">
  <p:tag name="KSO_WM_UNIT_PLACING_PICTURE_USER_VIEWPORT" val="{&quot;height&quot;:6525,&quot;width&quot;:9015}"/>
</p:tagLst>
</file>

<file path=ppt/tags/tag6.xml><?xml version="1.0" encoding="utf-8"?>
<p:tagLst xmlns:p="http://schemas.openxmlformats.org/presentationml/2006/main">
  <p:tag name="ISPRING_PRESENTATION_TITLE" val="卡通手绘课件PPT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61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楷体</vt:lpstr>
      <vt:lpstr>楷体_GB2312</vt:lpstr>
      <vt:lpstr>新宋体</vt:lpstr>
      <vt:lpstr>Calibri</vt:lpstr>
      <vt:lpstr>方正粗黑宋简体</vt:lpstr>
      <vt:lpstr>字魂105号-简雅黑</vt:lpstr>
      <vt:lpstr>微软雅黑</vt:lpstr>
      <vt:lpstr>Arial Unicode MS</vt:lpstr>
      <vt:lpstr>YF补 汉仪夏日体+黑白emoji</vt:lpstr>
      <vt:lpstr>黑体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——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卡通记事本</dc:title>
  <dc:creator>user</dc:creator>
  <cp:keywords>——</cp:keywords>
  <dc:description>——</dc:description>
  <cp:lastModifiedBy>山居秋暝</cp:lastModifiedBy>
  <cp:revision>537</cp:revision>
  <dcterms:created xsi:type="dcterms:W3CDTF">2017-08-01T03:24:00Z</dcterms:created>
  <dcterms:modified xsi:type="dcterms:W3CDTF">2021-09-27T16:26:39Z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6545E48B7395434D8B3F59803D541147</vt:lpwstr>
  </property>
  <property fmtid="{D5CDD505-2E9C-101B-9397-08002B2CF9AE}" pid="3" name="KSOProductBuildVer">
    <vt:lpwstr>2052-11.1.0.10700</vt:lpwstr>
  </property>
</Properties>
</file>