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6"/>
  </p:notesMasterIdLst>
  <p:sldIdLst>
    <p:sldId id="320" r:id="rId4"/>
    <p:sldId id="611" r:id="rId5"/>
    <p:sldId id="612" r:id="rId6"/>
    <p:sldId id="598" r:id="rId7"/>
    <p:sldId id="599" r:id="rId8"/>
    <p:sldId id="583" r:id="rId9"/>
    <p:sldId id="596" r:id="rId10"/>
    <p:sldId id="602" r:id="rId11"/>
    <p:sldId id="645" r:id="rId12"/>
    <p:sldId id="603" r:id="rId13"/>
    <p:sldId id="614" r:id="rId14"/>
    <p:sldId id="634" r:id="rId15"/>
    <p:sldId id="594" r:id="rId16"/>
    <p:sldId id="635" r:id="rId17"/>
    <p:sldId id="627" r:id="rId18"/>
    <p:sldId id="636" r:id="rId19"/>
    <p:sldId id="637" r:id="rId20"/>
    <p:sldId id="605" r:id="rId21"/>
    <p:sldId id="628" r:id="rId22"/>
    <p:sldId id="608" r:id="rId23"/>
    <p:sldId id="609" r:id="rId24"/>
    <p:sldId id="364" r:id="rId2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00"/>
    <a:srgbClr val="2A63A8"/>
    <a:srgbClr val="FF9933"/>
    <a:srgbClr val="1C1C1C"/>
    <a:srgbClr val="000000"/>
    <a:srgbClr val="FFCC66"/>
    <a:srgbClr val="FFFF99"/>
    <a:srgbClr val="FF9966"/>
    <a:srgbClr val="B891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554" y="-78"/>
      </p:cViewPr>
      <p:guideLst>
        <p:guide orient="horz" pos="2180"/>
        <p:guide pos="28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2020/6/28</a:t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641350"/>
            <a:ext cx="9144000" cy="1588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712788"/>
            <a:ext cx="9144000" cy="1588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6426200"/>
            <a:ext cx="9144000" cy="431800"/>
          </a:xfrm>
          <a:prstGeom prst="rect">
            <a:avLst/>
          </a:prstGeom>
          <a:gradFill flip="none" rotWithShape="1">
            <a:gsLst>
              <a:gs pos="100000">
                <a:srgbClr val="F8FAF4">
                  <a:alpha val="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5" name="Picture 2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000" y="93663"/>
            <a:ext cx="434975" cy="46831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126" name="直接连接符 11"/>
          <p:cNvCxnSpPr/>
          <p:nvPr userDrawn="1"/>
        </p:nvCxnSpPr>
        <p:spPr>
          <a:xfrm>
            <a:off x="0" y="641350"/>
            <a:ext cx="9144000" cy="1588"/>
          </a:xfrm>
          <a:prstGeom prst="line">
            <a:avLst/>
          </a:prstGeom>
          <a:ln w="57150" cap="flat" cmpd="thinThick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文本占位符 2"/>
          <p:cNvSpPr>
            <a:spLocks noGrp="1"/>
          </p:cNvSpPr>
          <p:nvPr>
            <p:ph type="body" idx="13"/>
          </p:nvPr>
        </p:nvSpPr>
        <p:spPr>
          <a:xfrm>
            <a:off x="607285" y="23726"/>
            <a:ext cx="3857652" cy="639762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938151" y="714356"/>
            <a:ext cx="7208322" cy="11430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grpSp>
        <p:nvGrpSpPr>
          <p:cNvPr id="12" name="组合 109"/>
          <p:cNvGrpSpPr/>
          <p:nvPr/>
        </p:nvGrpSpPr>
        <p:grpSpPr bwMode="auto">
          <a:xfrm flipH="1">
            <a:off x="631014" y="141198"/>
            <a:ext cx="2154992" cy="428653"/>
            <a:chOff x="5643570" y="71438"/>
            <a:chExt cx="1785950" cy="428604"/>
          </a:xfrm>
          <a:solidFill>
            <a:srgbClr val="A9DA74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3" name="矩形 12"/>
            <p:cNvSpPr/>
            <p:nvPr/>
          </p:nvSpPr>
          <p:spPr>
            <a:xfrm>
              <a:off x="6000760" y="71438"/>
              <a:ext cx="1428760" cy="428604"/>
            </a:xfrm>
            <a:prstGeom prst="rect">
              <a:avLst/>
            </a:prstGeom>
            <a:grpFill/>
            <a:ln w="12700"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929322" y="142872"/>
              <a:ext cx="1428760" cy="357170"/>
            </a:xfrm>
            <a:prstGeom prst="rect">
              <a:avLst/>
            </a:prstGeom>
            <a:grpFill/>
            <a:ln w="12700"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857884" y="214306"/>
              <a:ext cx="1428760" cy="285736"/>
            </a:xfrm>
            <a:prstGeom prst="rect">
              <a:avLst/>
            </a:prstGeom>
            <a:grpFill/>
            <a:ln w="12700"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786446" y="285740"/>
              <a:ext cx="1428760" cy="214302"/>
            </a:xfrm>
            <a:prstGeom prst="rect">
              <a:avLst/>
            </a:prstGeom>
            <a:grpFill/>
            <a:ln w="12700"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715008" y="357174"/>
              <a:ext cx="1428760" cy="142868"/>
            </a:xfrm>
            <a:prstGeom prst="rect">
              <a:avLst/>
            </a:prstGeom>
            <a:grpFill/>
            <a:ln w="12700"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643570" y="428608"/>
              <a:ext cx="1428760" cy="71434"/>
            </a:xfrm>
            <a:prstGeom prst="rect">
              <a:avLst/>
            </a:prstGeom>
            <a:grpFill/>
            <a:ln w="12700"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rtlCol="0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rtlCol="0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r" fontAlgn="auto"/>
            <a:fld id="{9A0DB2DC-4C9A-4742-B13C-FB6460FD3503}" type="slidenum">
              <a:rPr lang="zh-CN" altLang="en-US" strike="noStrike" noProof="1" dirty="0">
                <a:latin typeface="+mn-lt"/>
                <a:ea typeface="+mn-ea"/>
                <a:cs typeface="+mn-cs"/>
              </a:rPr>
              <a:pPr algn="r"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641350"/>
            <a:ext cx="9144000" cy="1588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712788"/>
            <a:ext cx="9144000" cy="1588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6426200"/>
            <a:ext cx="9144000" cy="431800"/>
          </a:xfrm>
          <a:prstGeom prst="rect">
            <a:avLst/>
          </a:prstGeom>
          <a:gradFill flip="none" rotWithShape="1">
            <a:gsLst>
              <a:gs pos="100000">
                <a:srgbClr val="F8FAF4">
                  <a:alpha val="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3" name="Picture 2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000" y="93663"/>
            <a:ext cx="434975" cy="46831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174" name="直接连接符 11"/>
          <p:cNvCxnSpPr/>
          <p:nvPr userDrawn="1"/>
        </p:nvCxnSpPr>
        <p:spPr>
          <a:xfrm>
            <a:off x="0" y="641350"/>
            <a:ext cx="9144000" cy="1588"/>
          </a:xfrm>
          <a:prstGeom prst="line">
            <a:avLst/>
          </a:prstGeom>
          <a:ln w="57150" cap="flat" cmpd="thinThick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文本占位符 2"/>
          <p:cNvSpPr>
            <a:spLocks noGrp="1"/>
          </p:cNvSpPr>
          <p:nvPr>
            <p:ph type="body" idx="13"/>
          </p:nvPr>
        </p:nvSpPr>
        <p:spPr>
          <a:xfrm>
            <a:off x="607285" y="23726"/>
            <a:ext cx="3857652" cy="639762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938151" y="714356"/>
            <a:ext cx="7208322" cy="11430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grpSp>
        <p:nvGrpSpPr>
          <p:cNvPr id="12" name="组合 109"/>
          <p:cNvGrpSpPr/>
          <p:nvPr/>
        </p:nvGrpSpPr>
        <p:grpSpPr bwMode="auto">
          <a:xfrm flipH="1">
            <a:off x="631016" y="141198"/>
            <a:ext cx="2154992" cy="428651"/>
            <a:chOff x="5643570" y="71438"/>
            <a:chExt cx="1785950" cy="428604"/>
          </a:xfrm>
          <a:solidFill>
            <a:srgbClr val="A9DA74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3" name="矩形 12"/>
            <p:cNvSpPr/>
            <p:nvPr/>
          </p:nvSpPr>
          <p:spPr>
            <a:xfrm>
              <a:off x="6000760" y="71438"/>
              <a:ext cx="1428760" cy="428604"/>
            </a:xfrm>
            <a:prstGeom prst="rect">
              <a:avLst/>
            </a:prstGeom>
            <a:grpFill/>
            <a:ln w="12700"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929322" y="142872"/>
              <a:ext cx="1428760" cy="357170"/>
            </a:xfrm>
            <a:prstGeom prst="rect">
              <a:avLst/>
            </a:prstGeom>
            <a:grpFill/>
            <a:ln w="12700"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857884" y="214306"/>
              <a:ext cx="1428760" cy="285736"/>
            </a:xfrm>
            <a:prstGeom prst="rect">
              <a:avLst/>
            </a:prstGeom>
            <a:grpFill/>
            <a:ln w="12700"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786446" y="285740"/>
              <a:ext cx="1428760" cy="214302"/>
            </a:xfrm>
            <a:prstGeom prst="rect">
              <a:avLst/>
            </a:prstGeom>
            <a:grpFill/>
            <a:ln w="12700"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715008" y="357174"/>
              <a:ext cx="1428760" cy="142868"/>
            </a:xfrm>
            <a:prstGeom prst="rect">
              <a:avLst/>
            </a:prstGeom>
            <a:grpFill/>
            <a:ln w="12700"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643570" y="428608"/>
              <a:ext cx="1428760" cy="71434"/>
            </a:xfrm>
            <a:prstGeom prst="rect">
              <a:avLst/>
            </a:prstGeom>
            <a:grpFill/>
            <a:ln w="12700"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rtlCol="0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rtlCol="0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r" fontAlgn="auto"/>
            <a:fld id="{9A0DB2DC-4C9A-4742-B13C-FB6460FD3503}" type="slidenum">
              <a:rPr lang="zh-CN" altLang="en-US" strike="noStrike" noProof="1" dirty="0">
                <a:latin typeface="+mn-lt"/>
                <a:ea typeface="+mn-ea"/>
                <a:cs typeface="+mn-cs"/>
              </a:rPr>
              <a:pPr algn="r"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641350"/>
            <a:ext cx="9144000" cy="1588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712788"/>
            <a:ext cx="9144000" cy="1588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6426200"/>
            <a:ext cx="9144000" cy="431800"/>
          </a:xfrm>
          <a:prstGeom prst="rect">
            <a:avLst/>
          </a:prstGeom>
          <a:gradFill flip="none" rotWithShape="1">
            <a:gsLst>
              <a:gs pos="100000">
                <a:srgbClr val="F8FAF4">
                  <a:alpha val="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7" name="Picture 2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000" y="93663"/>
            <a:ext cx="434975" cy="46831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198" name="直接连接符 11"/>
          <p:cNvCxnSpPr/>
          <p:nvPr userDrawn="1"/>
        </p:nvCxnSpPr>
        <p:spPr>
          <a:xfrm>
            <a:off x="0" y="641350"/>
            <a:ext cx="9144000" cy="1588"/>
          </a:xfrm>
          <a:prstGeom prst="line">
            <a:avLst/>
          </a:prstGeom>
          <a:ln w="57150" cap="flat" cmpd="thinThick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文本占位符 2"/>
          <p:cNvSpPr>
            <a:spLocks noGrp="1"/>
          </p:cNvSpPr>
          <p:nvPr>
            <p:ph type="body" idx="13"/>
          </p:nvPr>
        </p:nvSpPr>
        <p:spPr>
          <a:xfrm>
            <a:off x="607285" y="23726"/>
            <a:ext cx="3857652" cy="639762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938151" y="714356"/>
            <a:ext cx="7208322" cy="11430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grpSp>
        <p:nvGrpSpPr>
          <p:cNvPr id="12" name="组合 109"/>
          <p:cNvGrpSpPr/>
          <p:nvPr/>
        </p:nvGrpSpPr>
        <p:grpSpPr bwMode="auto">
          <a:xfrm flipH="1">
            <a:off x="631017" y="141198"/>
            <a:ext cx="2154992" cy="428650"/>
            <a:chOff x="5643570" y="71438"/>
            <a:chExt cx="1785950" cy="428604"/>
          </a:xfrm>
          <a:solidFill>
            <a:srgbClr val="A9DA74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3" name="矩形 12"/>
            <p:cNvSpPr/>
            <p:nvPr/>
          </p:nvSpPr>
          <p:spPr>
            <a:xfrm>
              <a:off x="6000760" y="71438"/>
              <a:ext cx="1428760" cy="428604"/>
            </a:xfrm>
            <a:prstGeom prst="rect">
              <a:avLst/>
            </a:prstGeom>
            <a:grpFill/>
            <a:ln w="12700"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929322" y="142872"/>
              <a:ext cx="1428760" cy="357170"/>
            </a:xfrm>
            <a:prstGeom prst="rect">
              <a:avLst/>
            </a:prstGeom>
            <a:grpFill/>
            <a:ln w="12700"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857884" y="214306"/>
              <a:ext cx="1428760" cy="285736"/>
            </a:xfrm>
            <a:prstGeom prst="rect">
              <a:avLst/>
            </a:prstGeom>
            <a:grpFill/>
            <a:ln w="12700"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786446" y="285740"/>
              <a:ext cx="1428760" cy="214302"/>
            </a:xfrm>
            <a:prstGeom prst="rect">
              <a:avLst/>
            </a:prstGeom>
            <a:grpFill/>
            <a:ln w="12700"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715008" y="357174"/>
              <a:ext cx="1428760" cy="142868"/>
            </a:xfrm>
            <a:prstGeom prst="rect">
              <a:avLst/>
            </a:prstGeom>
            <a:grpFill/>
            <a:ln w="12700"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643570" y="428608"/>
              <a:ext cx="1428760" cy="71434"/>
            </a:xfrm>
            <a:prstGeom prst="rect">
              <a:avLst/>
            </a:prstGeom>
            <a:grpFill/>
            <a:ln w="12700"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rtlCol="0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rtlCol="0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r" fontAlgn="auto"/>
            <a:fld id="{9A0DB2DC-4C9A-4742-B13C-FB6460FD3503}" type="slidenum">
              <a:rPr lang="zh-CN" altLang="en-US" strike="noStrike" noProof="1" dirty="0">
                <a:latin typeface="+mn-lt"/>
                <a:ea typeface="+mn-ea"/>
                <a:cs typeface="+mn-cs"/>
              </a:rPr>
              <a:pPr algn="r"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/>
          <p:cNvSpPr/>
          <p:nvPr/>
        </p:nvSpPr>
        <p:spPr>
          <a:xfrm>
            <a:off x="0" y="61913"/>
            <a:ext cx="2990850" cy="80645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6" name="燕尾形 5"/>
          <p:cNvSpPr/>
          <p:nvPr/>
        </p:nvSpPr>
        <p:spPr>
          <a:xfrm>
            <a:off x="2843213" y="61913"/>
            <a:ext cx="1076325" cy="806450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635375" y="66675"/>
            <a:ext cx="941388" cy="806450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4284663" y="66675"/>
            <a:ext cx="1008063" cy="806450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11269" name="TextBox 8"/>
          <p:cNvSpPr txBox="1"/>
          <p:nvPr/>
        </p:nvSpPr>
        <p:spPr>
          <a:xfrm>
            <a:off x="127000" y="173038"/>
            <a:ext cx="273685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年级下册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6710" y="1885950"/>
            <a:ext cx="845058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/>
            <a:r>
              <a:rPr lang="zh-CN" altLang="en-US" sz="4800" b="1" spc="50" noProof="1"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  <a:cs typeface="+mn-cs"/>
              </a:rPr>
              <a:t>立体图形表面积和体积的复习</a:t>
            </a:r>
            <a:endParaRPr lang="zh-CN" altLang="en-US" sz="4800" b="1" spc="50" noProof="1"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22725" y="3849688"/>
            <a:ext cx="424180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fontAlgn="auto"/>
            <a:r>
              <a:rPr lang="zh-CN" altLang="en-US" sz="28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溧阳市外国语小学     徐 慧</a:t>
            </a:r>
            <a:endParaRPr lang="en-US" altLang="zh-CN" sz="28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787525" y="5175250"/>
            <a:ext cx="6400800" cy="1752600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pic>
        <p:nvPicPr>
          <p:cNvPr id="11273" name="图片 1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/>
          <a:srcRect l="61298" t="67717" r="13470"/>
          <a:stretch>
            <a:fillRect/>
          </a:stretch>
        </p:blipFill>
        <p:spPr>
          <a:xfrm>
            <a:off x="6727825" y="5175250"/>
            <a:ext cx="2328863" cy="1674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占位符 1"/>
          <p:cNvSpPr>
            <a:spLocks noGrp="1"/>
          </p:cNvSpPr>
          <p:nvPr>
            <p:ph type="body" idx="13"/>
          </p:nvPr>
        </p:nvSpPr>
        <p:spPr>
          <a:xfrm>
            <a:off x="608013" y="23813"/>
            <a:ext cx="3857625" cy="639762"/>
          </a:xfrm>
        </p:spPr>
        <p:txBody>
          <a:bodyPr anchor="ctr"/>
          <a:lstStyle/>
          <a:p>
            <a:endParaRPr lang="zh-CN" alt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938213" y="714375"/>
            <a:ext cx="7208837" cy="1143000"/>
          </a:xfrm>
        </p:spPr>
        <p:txBody>
          <a:bodyPr anchor="ctr"/>
          <a:lstStyle/>
          <a:p>
            <a:endParaRPr lang="zh-CN" altLang="en-US" kern="1200">
              <a:latin typeface="+mj-lt"/>
              <a:ea typeface="+mj-ea"/>
              <a:cs typeface="+mj-cs"/>
            </a:endParaRPr>
          </a:p>
        </p:txBody>
      </p:sp>
      <p:pic>
        <p:nvPicPr>
          <p:cNvPr id="19459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125" y="1131888"/>
            <a:ext cx="7820025" cy="4402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占位符 1"/>
          <p:cNvSpPr>
            <a:spLocks noGrp="1"/>
          </p:cNvSpPr>
          <p:nvPr>
            <p:ph type="body" idx="13"/>
          </p:nvPr>
        </p:nvSpPr>
        <p:spPr>
          <a:xfrm>
            <a:off x="608013" y="23813"/>
            <a:ext cx="3857625" cy="639762"/>
          </a:xfrm>
        </p:spPr>
        <p:txBody>
          <a:bodyPr anchor="ctr"/>
          <a:lstStyle/>
          <a:p>
            <a:endParaRPr lang="zh-CN" alt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21506" name="标题 2"/>
          <p:cNvSpPr>
            <a:spLocks noGrp="1"/>
          </p:cNvSpPr>
          <p:nvPr>
            <p:ph type="title"/>
          </p:nvPr>
        </p:nvSpPr>
        <p:spPr>
          <a:xfrm>
            <a:off x="938213" y="714375"/>
            <a:ext cx="7208837" cy="1143000"/>
          </a:xfrm>
        </p:spPr>
        <p:txBody>
          <a:bodyPr anchor="ctr"/>
          <a:lstStyle/>
          <a:p>
            <a:endParaRPr lang="zh-CN" altLang="en-US" kern="1200">
              <a:latin typeface="+mj-lt"/>
              <a:ea typeface="+mj-ea"/>
              <a:cs typeface="+mj-cs"/>
            </a:endParaRPr>
          </a:p>
        </p:txBody>
      </p:sp>
      <p:pic>
        <p:nvPicPr>
          <p:cNvPr id="21507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8213" y="1004888"/>
            <a:ext cx="2663825" cy="4108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r="56523"/>
          <a:stretch>
            <a:fillRect/>
          </a:stretch>
        </p:blipFill>
        <p:spPr>
          <a:xfrm>
            <a:off x="4662488" y="714375"/>
            <a:ext cx="3910012" cy="4689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文本框 5"/>
          <p:cNvSpPr txBox="1"/>
          <p:nvPr/>
        </p:nvSpPr>
        <p:spPr>
          <a:xfrm>
            <a:off x="1030288" y="5113338"/>
            <a:ext cx="36322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三棱柱</a:t>
            </a:r>
          </a:p>
        </p:txBody>
      </p:sp>
      <p:sp>
        <p:nvSpPr>
          <p:cNvPr id="21510" name="文本框 6"/>
          <p:cNvSpPr txBox="1"/>
          <p:nvPr/>
        </p:nvSpPr>
        <p:spPr>
          <a:xfrm>
            <a:off x="4802188" y="5113338"/>
            <a:ext cx="3632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五棱柱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占位符 1"/>
          <p:cNvSpPr>
            <a:spLocks noGrp="1"/>
          </p:cNvSpPr>
          <p:nvPr>
            <p:ph type="body" idx="13"/>
          </p:nvPr>
        </p:nvSpPr>
        <p:spPr>
          <a:xfrm>
            <a:off x="608013" y="23813"/>
            <a:ext cx="3857625" cy="639762"/>
          </a:xfrm>
        </p:spPr>
        <p:txBody>
          <a:bodyPr anchor="ctr"/>
          <a:lstStyle/>
          <a:p>
            <a:endParaRPr lang="zh-CN" alt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21506" name="标题 2"/>
          <p:cNvSpPr>
            <a:spLocks noGrp="1"/>
          </p:cNvSpPr>
          <p:nvPr>
            <p:ph type="title"/>
          </p:nvPr>
        </p:nvSpPr>
        <p:spPr>
          <a:xfrm>
            <a:off x="539552" y="764704"/>
            <a:ext cx="8496944" cy="1296144"/>
          </a:xfrm>
          <a:solidFill>
            <a:srgbClr val="FFCC00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latin typeface="+mj-ea"/>
                <a:sym typeface="楷体_GB2312" pitchFamily="1" charset="-122"/>
              </a:rPr>
              <a:t>2</a:t>
            </a:r>
            <a:r>
              <a:rPr lang="zh-CN" altLang="en-US" b="1" dirty="0" smtClean="0">
                <a:solidFill>
                  <a:srgbClr val="000000"/>
                </a:solidFill>
                <a:latin typeface="+mj-ea"/>
                <a:sym typeface="楷体_GB2312" pitchFamily="1" charset="-122"/>
              </a:rPr>
              <a:t>、</a:t>
            </a:r>
            <a:r>
              <a:rPr lang="zh-CN" altLang="en-US" sz="2800" b="1" dirty="0" smtClean="0">
                <a:solidFill>
                  <a:srgbClr val="000000"/>
                </a:solidFill>
                <a:latin typeface="+mj-ea"/>
                <a:sym typeface="楷体_GB2312" pitchFamily="1" charset="-122"/>
              </a:rPr>
              <a:t>回忆各立体图形体积公式的推导过程，想一想它们之间的联系，完成下面的填空，与同学交流。</a:t>
            </a:r>
            <a:endParaRPr lang="zh-CN" altLang="en-US" sz="2800" b="1" kern="1200" dirty="0">
              <a:latin typeface="+mj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457450"/>
            <a:ext cx="11557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2362200"/>
            <a:ext cx="1081087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2266950"/>
            <a:ext cx="10795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132856"/>
            <a:ext cx="11303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838" y="4024313"/>
            <a:ext cx="1143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25" y="4024313"/>
            <a:ext cx="1143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024313"/>
            <a:ext cx="1143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13" y="4048125"/>
            <a:ext cx="11430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313" y="4572000"/>
            <a:ext cx="535781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838" y="4024313"/>
            <a:ext cx="1143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25" y="4024313"/>
            <a:ext cx="1143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024313"/>
            <a:ext cx="1143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13" y="4048125"/>
            <a:ext cx="11430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4438" y="3978275"/>
            <a:ext cx="469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63" y="4000500"/>
            <a:ext cx="30638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4938" y="3986213"/>
            <a:ext cx="33972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29438" y="3751263"/>
            <a:ext cx="5715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99792" y="4941168"/>
            <a:ext cx="190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占位符 1"/>
          <p:cNvSpPr>
            <a:spLocks noGrp="1"/>
          </p:cNvSpPr>
          <p:nvPr>
            <p:ph type="body" idx="13"/>
          </p:nvPr>
        </p:nvSpPr>
        <p:spPr>
          <a:xfrm>
            <a:off x="608013" y="23813"/>
            <a:ext cx="3857625" cy="639762"/>
          </a:xfrm>
        </p:spPr>
        <p:txBody>
          <a:bodyPr anchor="ctr"/>
          <a:lstStyle/>
          <a:p>
            <a:endParaRPr lang="zh-CN" alt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23554" name="标题 2"/>
          <p:cNvSpPr>
            <a:spLocks noGrp="1"/>
          </p:cNvSpPr>
          <p:nvPr>
            <p:ph type="title"/>
          </p:nvPr>
        </p:nvSpPr>
        <p:spPr>
          <a:xfrm>
            <a:off x="938213" y="714375"/>
            <a:ext cx="7208837" cy="1143000"/>
          </a:xfrm>
        </p:spPr>
        <p:txBody>
          <a:bodyPr anchor="ctr"/>
          <a:lstStyle/>
          <a:p>
            <a:endParaRPr lang="zh-CN" altLang="en-US" kern="1200">
              <a:latin typeface="+mj-lt"/>
              <a:ea typeface="+mj-ea"/>
              <a:cs typeface="+mj-cs"/>
            </a:endParaRPr>
          </a:p>
        </p:txBody>
      </p:sp>
      <p:pic>
        <p:nvPicPr>
          <p:cNvPr id="23555" name="图片 3"/>
          <p:cNvPicPr>
            <a:picLocks noChangeAspect="1"/>
          </p:cNvPicPr>
          <p:nvPr/>
        </p:nvPicPr>
        <p:blipFill>
          <a:blip r:embed="rId2" cstate="print"/>
          <a:srcRect l="546"/>
          <a:stretch>
            <a:fillRect/>
          </a:stretch>
        </p:blipFill>
        <p:spPr>
          <a:xfrm>
            <a:off x="-20637" y="714375"/>
            <a:ext cx="8555037" cy="3324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799454" y="868680"/>
            <a:ext cx="2877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</a:t>
            </a:r>
            <a:r>
              <a:rPr lang="zh-CN" altLang="zh-CN" sz="28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只列式不计算</a:t>
            </a:r>
            <a:r>
              <a:rPr lang="zh-CN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95536" y="714356"/>
            <a:ext cx="8424936" cy="1274484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latin typeface="+mj-ea"/>
              </a:rPr>
              <a:t>一个长</a:t>
            </a:r>
            <a:r>
              <a:rPr lang="en-US" altLang="zh-CN" sz="3600" b="1" dirty="0" smtClean="0">
                <a:latin typeface="+mj-ea"/>
              </a:rPr>
              <a:t>50</a:t>
            </a:r>
            <a:r>
              <a:rPr lang="zh-CN" altLang="en-US" sz="3600" b="1" dirty="0" smtClean="0">
                <a:latin typeface="+mj-ea"/>
              </a:rPr>
              <a:t>米，宽</a:t>
            </a:r>
            <a:r>
              <a:rPr lang="en-US" altLang="zh-CN" sz="3600" b="1" dirty="0" smtClean="0">
                <a:latin typeface="+mj-ea"/>
              </a:rPr>
              <a:t>20</a:t>
            </a:r>
            <a:r>
              <a:rPr lang="zh-CN" altLang="en-US" sz="3600" b="1" dirty="0" smtClean="0">
                <a:latin typeface="+mj-ea"/>
              </a:rPr>
              <a:t>米，深</a:t>
            </a:r>
            <a:r>
              <a:rPr lang="en-US" altLang="zh-CN" sz="3600" b="1" dirty="0" smtClean="0">
                <a:latin typeface="+mj-ea"/>
              </a:rPr>
              <a:t>2</a:t>
            </a:r>
            <a:r>
              <a:rPr lang="zh-CN" altLang="en-US" sz="3600" b="1" dirty="0" smtClean="0">
                <a:latin typeface="+mj-ea"/>
              </a:rPr>
              <a:t>米的游泳池。</a:t>
            </a:r>
            <a:endParaRPr lang="zh-CN" altLang="en-US" sz="3600" b="1" dirty="0">
              <a:latin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132856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+mj-ea"/>
                <a:ea typeface="+mj-ea"/>
              </a:rPr>
              <a:t>（</a:t>
            </a:r>
            <a:r>
              <a:rPr lang="en-US" altLang="zh-CN" sz="3200" b="1" dirty="0" smtClean="0">
                <a:latin typeface="+mj-ea"/>
                <a:ea typeface="+mj-ea"/>
              </a:rPr>
              <a:t>1</a:t>
            </a:r>
            <a:r>
              <a:rPr lang="zh-CN" altLang="en-US" sz="3200" b="1" dirty="0" smtClean="0">
                <a:latin typeface="+mj-ea"/>
                <a:ea typeface="+mj-ea"/>
              </a:rPr>
              <a:t>）这个游泳池的占地面积是多少？</a:t>
            </a:r>
            <a:endParaRPr lang="en-US" altLang="zh-CN" sz="3200" b="1" dirty="0" smtClean="0">
              <a:latin typeface="+mj-ea"/>
              <a:ea typeface="+mj-ea"/>
            </a:endParaRPr>
          </a:p>
          <a:p>
            <a:endParaRPr lang="en-US" altLang="zh-CN" sz="3200" b="1" dirty="0" smtClean="0">
              <a:latin typeface="+mj-ea"/>
              <a:ea typeface="+mj-ea"/>
            </a:endParaRPr>
          </a:p>
          <a:p>
            <a:r>
              <a:rPr lang="zh-CN" altLang="en-US" sz="3200" b="1" dirty="0" smtClean="0">
                <a:latin typeface="+mj-ea"/>
                <a:ea typeface="+mj-ea"/>
              </a:rPr>
              <a:t>（</a:t>
            </a:r>
            <a:r>
              <a:rPr lang="en-US" altLang="zh-CN" sz="3200" b="1" dirty="0" smtClean="0">
                <a:latin typeface="+mj-ea"/>
                <a:ea typeface="+mj-ea"/>
              </a:rPr>
              <a:t>2</a:t>
            </a:r>
            <a:r>
              <a:rPr lang="zh-CN" altLang="en-US" sz="3200" b="1" dirty="0" smtClean="0">
                <a:latin typeface="+mj-ea"/>
                <a:ea typeface="+mj-ea"/>
              </a:rPr>
              <a:t>）在这个游泳池深</a:t>
            </a:r>
            <a:r>
              <a:rPr lang="en-US" altLang="zh-CN" sz="3200" b="1" dirty="0" smtClean="0">
                <a:latin typeface="+mj-ea"/>
                <a:ea typeface="+mj-ea"/>
              </a:rPr>
              <a:t>1.5</a:t>
            </a:r>
            <a:r>
              <a:rPr lang="zh-CN" altLang="en-US" sz="3200" b="1" dirty="0" smtClean="0">
                <a:latin typeface="+mj-ea"/>
                <a:ea typeface="+mj-ea"/>
              </a:rPr>
              <a:t>米处画一条水位线，这条水位线的长是多少？</a:t>
            </a:r>
            <a:endParaRPr lang="en-US" altLang="zh-CN" sz="3200" b="1" dirty="0" smtClean="0">
              <a:latin typeface="+mj-ea"/>
              <a:ea typeface="+mj-ea"/>
            </a:endParaRPr>
          </a:p>
          <a:p>
            <a:endParaRPr lang="en-US" altLang="zh-CN" sz="3200" b="1" dirty="0" smtClean="0">
              <a:latin typeface="+mj-ea"/>
              <a:ea typeface="+mj-ea"/>
            </a:endParaRPr>
          </a:p>
          <a:p>
            <a:r>
              <a:rPr lang="zh-CN" altLang="en-US" sz="3200" b="1" dirty="0" smtClean="0">
                <a:latin typeface="+mj-ea"/>
                <a:ea typeface="+mj-ea"/>
              </a:rPr>
              <a:t>（</a:t>
            </a:r>
            <a:r>
              <a:rPr lang="en-US" altLang="zh-CN" sz="3200" b="1" dirty="0" smtClean="0">
                <a:latin typeface="+mj-ea"/>
                <a:ea typeface="+mj-ea"/>
              </a:rPr>
              <a:t>3</a:t>
            </a:r>
            <a:r>
              <a:rPr lang="zh-CN" altLang="en-US" sz="3200" b="1" dirty="0" smtClean="0">
                <a:latin typeface="+mj-ea"/>
                <a:ea typeface="+mj-ea"/>
              </a:rPr>
              <a:t>）将水正好放至水位线处，这时水的体积是多少？</a:t>
            </a:r>
            <a:endParaRPr lang="zh-CN" altLang="en-US" sz="3200" b="1" dirty="0"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标题 2"/>
          <p:cNvSpPr>
            <a:spLocks noGrp="1"/>
          </p:cNvSpPr>
          <p:nvPr/>
        </p:nvSpPr>
        <p:spPr>
          <a:xfrm>
            <a:off x="748665" y="2350135"/>
            <a:ext cx="7397750" cy="1422400"/>
          </a:xfrm>
          <a:prstGeom prst="rect">
            <a:avLst/>
          </a:prstGeom>
          <a:solidFill>
            <a:srgbClr val="FFCC66"/>
          </a:solidFill>
          <a:ln w="9525">
            <a:solidFill>
              <a:schemeClr val="accent1"/>
            </a:solidFill>
          </a:ln>
        </p:spPr>
        <p:txBody>
          <a:bodyPr anchor="ctr">
            <a:normAutofit fontScale="97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/>
            <a:r>
              <a:rPr lang="en-US" altLang="zh-CN" strike="noStrike" noProof="1">
                <a:latin typeface="+mj-lt"/>
                <a:ea typeface="+mj-ea"/>
                <a:cs typeface="+mj-cs"/>
              </a:rPr>
              <a:t>        </a:t>
            </a:r>
            <a:r>
              <a:rPr lang="en-US" b="1" strike="noStrike" noProof="1">
                <a:latin typeface="+mj-lt"/>
                <a:ea typeface="+mj-ea"/>
                <a:cs typeface="+mj-cs"/>
              </a:rPr>
              <a:t>3.</a:t>
            </a:r>
            <a:r>
              <a:rPr lang="zh-CN" altLang="en-US" b="1" strike="noStrike" noProof="1">
                <a:latin typeface="+mj-lt"/>
                <a:ea typeface="+mj-ea"/>
                <a:cs typeface="+mj-cs"/>
              </a:rPr>
              <a:t>在学习立体图形计算时，你认为哪些题目容易出错？收集一道题目，整理如下：题目、解答、</a:t>
            </a:r>
            <a:r>
              <a:rPr lang="zh-CN" altLang="en-US" b="1" strike="noStrike" noProof="1" smtClean="0">
                <a:latin typeface="+mj-lt"/>
                <a:ea typeface="+mj-ea"/>
                <a:cs typeface="+mj-cs"/>
              </a:rPr>
              <a:t>我的</a:t>
            </a:r>
            <a:r>
              <a:rPr lang="zh-CN" altLang="en-US" b="1" strike="noStrike" noProof="1">
                <a:latin typeface="+mj-lt"/>
                <a:ea typeface="+mj-ea"/>
                <a:cs typeface="+mj-cs"/>
              </a:rPr>
              <a:t>提醒、我的体会。</a:t>
            </a:r>
            <a:endParaRPr lang="zh-CN" altLang="en-US" b="1" strike="noStrike" noProof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025" y="1025352"/>
            <a:ext cx="8936975" cy="52839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920" y="1124744"/>
            <a:ext cx="8825453" cy="47810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占位符 1"/>
          <p:cNvSpPr>
            <a:spLocks noGrp="1"/>
          </p:cNvSpPr>
          <p:nvPr>
            <p:ph type="body" idx="13"/>
          </p:nvPr>
        </p:nvSpPr>
        <p:spPr>
          <a:xfrm>
            <a:off x="608013" y="23813"/>
            <a:ext cx="3857625" cy="639762"/>
          </a:xfrm>
        </p:spPr>
        <p:txBody>
          <a:bodyPr anchor="ctr"/>
          <a:lstStyle/>
          <a:p>
            <a:endParaRPr lang="zh-CN" alt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24578" name="标题 2"/>
          <p:cNvSpPr>
            <a:spLocks noGrp="1"/>
          </p:cNvSpPr>
          <p:nvPr>
            <p:ph type="title"/>
          </p:nvPr>
        </p:nvSpPr>
        <p:spPr>
          <a:xfrm>
            <a:off x="395536" y="3717032"/>
            <a:ext cx="8352927" cy="1872208"/>
          </a:xfrm>
        </p:spPr>
        <p:txBody>
          <a:bodyPr anchor="ctr">
            <a:normAutofit/>
          </a:bodyPr>
          <a:lstStyle/>
          <a:p>
            <a:r>
              <a:rPr lang="en-US" altLang="zh-CN" sz="2800" b="1" dirty="0" smtClean="0">
                <a:latin typeface="+mj-ea"/>
              </a:rPr>
              <a:t>2</a:t>
            </a:r>
            <a:r>
              <a:rPr lang="zh-CN" altLang="en-US" sz="2800" b="1" dirty="0" smtClean="0">
                <a:latin typeface="+mj-ea"/>
              </a:rPr>
              <a:t>、一个圆锥形沙堆，底面积是</a:t>
            </a:r>
            <a:r>
              <a:rPr lang="en-US" altLang="zh-CN" sz="2800" b="1" dirty="0" smtClean="0">
                <a:latin typeface="+mj-ea"/>
              </a:rPr>
              <a:t>24</a:t>
            </a:r>
            <a:r>
              <a:rPr lang="zh-CN" altLang="en-US" sz="2800" b="1" dirty="0" smtClean="0">
                <a:latin typeface="+mj-ea"/>
              </a:rPr>
              <a:t>平方米，高是</a:t>
            </a:r>
            <a:r>
              <a:rPr lang="en-US" altLang="zh-CN" sz="2800" b="1" dirty="0" smtClean="0">
                <a:latin typeface="+mj-ea"/>
              </a:rPr>
              <a:t>1.2</a:t>
            </a:r>
            <a:r>
              <a:rPr lang="zh-CN" altLang="en-US" sz="2800" b="1" dirty="0" smtClean="0">
                <a:latin typeface="+mj-ea"/>
              </a:rPr>
              <a:t>米。用这堆沙子去填一个长</a:t>
            </a:r>
            <a:r>
              <a:rPr lang="en-US" altLang="zh-CN" sz="2800" b="1" dirty="0" smtClean="0">
                <a:latin typeface="+mj-ea"/>
              </a:rPr>
              <a:t>7.5</a:t>
            </a:r>
            <a:r>
              <a:rPr lang="zh-CN" altLang="en-US" sz="2800" b="1" dirty="0" smtClean="0">
                <a:latin typeface="+mj-ea"/>
              </a:rPr>
              <a:t>米、宽</a:t>
            </a:r>
            <a:r>
              <a:rPr lang="en-US" altLang="zh-CN" sz="2800" b="1" dirty="0" smtClean="0">
                <a:latin typeface="+mj-ea"/>
              </a:rPr>
              <a:t>4</a:t>
            </a:r>
            <a:r>
              <a:rPr lang="zh-CN" altLang="en-US" sz="2800" b="1" dirty="0" smtClean="0">
                <a:latin typeface="+mj-ea"/>
              </a:rPr>
              <a:t>米的长方体沙坑，沙坑里沙子的厚度是多少厘米？</a:t>
            </a:r>
            <a:endParaRPr lang="zh-CN" altLang="en-US" sz="2800" b="1" kern="1200" dirty="0">
              <a:latin typeface="+mj-ea"/>
              <a:cs typeface="+mj-cs"/>
            </a:endParaRPr>
          </a:p>
        </p:txBody>
      </p:sp>
      <p:sp>
        <p:nvSpPr>
          <p:cNvPr id="24580" name="矩形 3"/>
          <p:cNvSpPr/>
          <p:nvPr/>
        </p:nvSpPr>
        <p:spPr>
          <a:xfrm>
            <a:off x="467544" y="1772816"/>
            <a:ext cx="5903913" cy="83099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340768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、</a:t>
            </a:r>
            <a:r>
              <a:rPr lang="zh-CN" altLang="en-US" sz="2800" b="1" dirty="0" smtClean="0">
                <a:latin typeface="+mj-ea"/>
                <a:ea typeface="+mj-ea"/>
              </a:rPr>
              <a:t>一种压路机的前轮是圆柱形，轮宽</a:t>
            </a:r>
            <a:r>
              <a:rPr lang="en-US" altLang="zh-CN" sz="2800" b="1" dirty="0" smtClean="0">
                <a:latin typeface="+mj-ea"/>
                <a:ea typeface="+mj-ea"/>
              </a:rPr>
              <a:t>1.6</a:t>
            </a:r>
            <a:r>
              <a:rPr lang="zh-CN" altLang="en-US" sz="2800" b="1" dirty="0" smtClean="0">
                <a:latin typeface="+mj-ea"/>
                <a:ea typeface="+mj-ea"/>
              </a:rPr>
              <a:t>米，直径是</a:t>
            </a:r>
            <a:r>
              <a:rPr lang="en-US" altLang="zh-CN" sz="2800" b="1" dirty="0" smtClean="0">
                <a:latin typeface="+mj-ea"/>
                <a:ea typeface="+mj-ea"/>
              </a:rPr>
              <a:t>0.8</a:t>
            </a:r>
            <a:r>
              <a:rPr lang="zh-CN" altLang="en-US" sz="2800" b="1" dirty="0" smtClean="0">
                <a:latin typeface="+mj-ea"/>
                <a:ea typeface="+mj-ea"/>
              </a:rPr>
              <a:t>米，前轮滚动一周所压路面的面积是多少平方米？</a:t>
            </a:r>
            <a:endParaRPr lang="zh-CN" altLang="en-US" sz="2800" b="1" dirty="0"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259632" y="2924944"/>
            <a:ext cx="5904656" cy="584775"/>
          </a:xfrm>
          <a:prstGeom prst="rect">
            <a:avLst/>
          </a:prstGeom>
          <a:solidFill>
            <a:srgbClr val="FFCC66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+mj-ea"/>
                <a:ea typeface="+mj-ea"/>
              </a:rPr>
              <a:t>4</a:t>
            </a:r>
            <a:r>
              <a:rPr lang="zh-CN" altLang="en-US" sz="3200" b="1" dirty="0" smtClean="0">
                <a:latin typeface="+mj-ea"/>
                <a:ea typeface="+mj-ea"/>
              </a:rPr>
              <a:t>、好题推荐</a:t>
            </a:r>
            <a:endParaRPr lang="zh-CN" altLang="en-US" sz="3200" b="1" dirty="0"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占位符 1"/>
          <p:cNvSpPr>
            <a:spLocks noGrp="1"/>
          </p:cNvSpPr>
          <p:nvPr>
            <p:ph type="body" idx="13"/>
          </p:nvPr>
        </p:nvSpPr>
        <p:spPr>
          <a:xfrm>
            <a:off x="608013" y="23813"/>
            <a:ext cx="3857625" cy="639762"/>
          </a:xfrm>
        </p:spPr>
        <p:txBody>
          <a:bodyPr anchor="ctr"/>
          <a:lstStyle/>
          <a:p>
            <a:endParaRPr lang="zh-CN" alt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971600" y="836712"/>
            <a:ext cx="7632848" cy="1400646"/>
          </a:xfr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16200000" scaled="0"/>
          </a:gra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kern="1200" cap="none" spc="0" normalizeH="0" baseline="0" noProof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</a:t>
            </a:r>
            <a:r>
              <a:rPr kumimoji="0" lang="en-US" altLang="zh-CN" sz="3200" b="0" i="0" u="none" strike="noStrike" kern="1200" cap="none" spc="0" normalizeH="0" baseline="0" noProof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altLang="zh-CN" sz="3200" b="1" i="0" u="none" strike="noStrike" kern="1200" cap="none" spc="0" normalizeH="0" baseline="0" noProof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</a:t>
            </a:r>
            <a:r>
              <a:rPr kumimoji="0" lang="en-US" altLang="zh-CN" sz="3200" b="1" i="0" u="none" strike="noStrike" kern="1200" cap="none" spc="0" normalizeH="0" baseline="0" noProof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r>
              <a:rPr kumimoji="0" lang="zh-CN" altLang="en-US" sz="3600" b="1" i="0" u="none" strike="noStrike" kern="1200" cap="none" spc="0" normalizeH="0" baseline="0" noProof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一张长方形纸，你能创造出哪些立体图形？这张纸与立体图形之间有什么联系？</a:t>
            </a:r>
          </a:p>
        </p:txBody>
      </p:sp>
      <p:sp>
        <p:nvSpPr>
          <p:cNvPr id="12291" name="TextBox 6"/>
          <p:cNvSpPr txBox="1"/>
          <p:nvPr/>
        </p:nvSpPr>
        <p:spPr>
          <a:xfrm>
            <a:off x="606425" y="82550"/>
            <a:ext cx="25590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我会自学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2"/>
          <p:cNvSpPr>
            <a:spLocks noGrp="1"/>
          </p:cNvSpPr>
          <p:nvPr/>
        </p:nvSpPr>
        <p:spPr>
          <a:xfrm>
            <a:off x="971600" y="2348880"/>
            <a:ext cx="7632848" cy="1516063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16200000" scaled="0"/>
          </a:gradFill>
          <a:ln w="9525">
            <a:solidFill>
              <a:schemeClr val="accent1"/>
            </a:solidFill>
          </a:ln>
        </p:spPr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/>
            <a:r>
              <a:rPr lang="en-US" altLang="zh-CN" strike="noStrike" noProof="1">
                <a:latin typeface="+mj-lt"/>
                <a:ea typeface="+mj-ea"/>
                <a:cs typeface="+mj-cs"/>
              </a:rPr>
              <a:t>     </a:t>
            </a:r>
            <a:r>
              <a:rPr lang="en-US" altLang="zh-CN" strike="noStrike" noProof="1" smtClean="0">
                <a:latin typeface="+mj-lt"/>
                <a:ea typeface="+mj-ea"/>
                <a:cs typeface="+mj-cs"/>
              </a:rPr>
              <a:t>  </a:t>
            </a:r>
            <a:r>
              <a:rPr lang="en-US" b="1" strike="noStrike" noProof="1" smtClean="0">
                <a:latin typeface="+mj-lt"/>
                <a:ea typeface="+mj-ea"/>
                <a:cs typeface="+mj-cs"/>
              </a:rPr>
              <a:t>2.</a:t>
            </a:r>
            <a:r>
              <a:rPr lang="zh-CN" altLang="en-US" b="1" strike="noStrike" noProof="1" smtClean="0">
                <a:latin typeface="+mj-lt"/>
                <a:ea typeface="+mj-ea"/>
                <a:cs typeface="+mj-cs"/>
              </a:rPr>
              <a:t>回忆各立体图形体积公式的推导过程，想一想它们之间的联系。</a:t>
            </a:r>
            <a:endParaRPr lang="zh-CN" altLang="en-US" b="1" strike="noStrike" noProof="1"/>
          </a:p>
        </p:txBody>
      </p:sp>
      <p:sp>
        <p:nvSpPr>
          <p:cNvPr id="5" name="标题 2"/>
          <p:cNvSpPr>
            <a:spLocks noGrp="1"/>
          </p:cNvSpPr>
          <p:nvPr/>
        </p:nvSpPr>
        <p:spPr>
          <a:xfrm>
            <a:off x="971600" y="4077072"/>
            <a:ext cx="7632848" cy="1422400"/>
          </a:xfrm>
          <a:prstGeom prst="rect">
            <a:avLst/>
          </a:prstGeom>
          <a:gradFill flip="none" rotWithShape="1">
            <a:gsLst>
              <a:gs pos="0">
                <a:srgbClr val="FBFB11"/>
              </a:gs>
              <a:gs pos="100000">
                <a:srgbClr val="838309"/>
              </a:gs>
            </a:gsLst>
            <a:lin ang="2700000" scaled="1"/>
            <a:tileRect/>
          </a:gradFill>
          <a:ln w="9525">
            <a:solidFill>
              <a:schemeClr val="accent1"/>
            </a:solidFill>
          </a:ln>
        </p:spPr>
        <p:txBody>
          <a:bodyPr anchor="ctr">
            <a:normAutofit fontScale="97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/>
            <a:r>
              <a:rPr lang="en-US" altLang="zh-CN" strike="noStrike" noProof="1">
                <a:latin typeface="+mj-lt"/>
                <a:ea typeface="+mj-ea"/>
                <a:cs typeface="+mj-cs"/>
              </a:rPr>
              <a:t>      </a:t>
            </a:r>
            <a:r>
              <a:rPr lang="en-US" altLang="zh-CN" strike="noStrike" noProof="1" smtClean="0">
                <a:latin typeface="+mj-lt"/>
                <a:ea typeface="+mj-ea"/>
                <a:cs typeface="+mj-cs"/>
              </a:rPr>
              <a:t> </a:t>
            </a:r>
            <a:r>
              <a:rPr lang="en-US" b="1" strike="noStrike" noProof="1">
                <a:latin typeface="+mj-lt"/>
                <a:ea typeface="+mj-ea"/>
                <a:cs typeface="+mj-cs"/>
              </a:rPr>
              <a:t>3.</a:t>
            </a:r>
            <a:r>
              <a:rPr lang="zh-CN" altLang="en-US" b="1" strike="noStrike" noProof="1">
                <a:latin typeface="+mj-lt"/>
                <a:ea typeface="+mj-ea"/>
                <a:cs typeface="+mj-cs"/>
              </a:rPr>
              <a:t>在学习立体图形计算时，你认为哪些题目容易出错？收集一道题目，整理如下：题目、解答、我的提醒、我的体会。</a:t>
            </a:r>
            <a:endParaRPr lang="zh-CN" altLang="en-US" b="1" strike="noStrike" noProof="1"/>
          </a:p>
        </p:txBody>
      </p:sp>
      <p:sp>
        <p:nvSpPr>
          <p:cNvPr id="7" name="TextBox 6"/>
          <p:cNvSpPr txBox="1"/>
          <p:nvPr/>
        </p:nvSpPr>
        <p:spPr>
          <a:xfrm>
            <a:off x="971600" y="5661248"/>
            <a:ext cx="7632848" cy="584775"/>
          </a:xfrm>
          <a:prstGeom prst="rect">
            <a:avLst/>
          </a:prstGeom>
          <a:solidFill>
            <a:srgbClr val="FFCC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+mj-ea"/>
                <a:ea typeface="+mj-ea"/>
              </a:rPr>
              <a:t>   </a:t>
            </a:r>
            <a:r>
              <a:rPr lang="en-US" altLang="zh-CN" sz="3200" b="1" dirty="0" smtClean="0">
                <a:latin typeface="+mj-ea"/>
                <a:ea typeface="+mj-ea"/>
              </a:rPr>
              <a:t>4.</a:t>
            </a:r>
            <a:r>
              <a:rPr lang="zh-CN" altLang="en-US" sz="3200" b="1" dirty="0" smtClean="0">
                <a:latin typeface="+mj-ea"/>
                <a:ea typeface="+mj-ea"/>
              </a:rPr>
              <a:t>好题推荐</a:t>
            </a:r>
            <a:endParaRPr lang="zh-CN" altLang="en-US" sz="3200" b="1" dirty="0"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占位符 1"/>
          <p:cNvSpPr>
            <a:spLocks noGrp="1"/>
          </p:cNvSpPr>
          <p:nvPr>
            <p:ph type="body" idx="13"/>
          </p:nvPr>
        </p:nvSpPr>
        <p:spPr>
          <a:xfrm>
            <a:off x="608013" y="23813"/>
            <a:ext cx="3857625" cy="639762"/>
          </a:xfrm>
        </p:spPr>
        <p:txBody>
          <a:bodyPr anchor="ctr"/>
          <a:lstStyle/>
          <a:p>
            <a:endParaRPr lang="zh-CN" alt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25602" name="标题 2"/>
          <p:cNvSpPr>
            <a:spLocks noGrp="1"/>
          </p:cNvSpPr>
          <p:nvPr>
            <p:ph type="title"/>
          </p:nvPr>
        </p:nvSpPr>
        <p:spPr>
          <a:xfrm>
            <a:off x="938213" y="714375"/>
            <a:ext cx="7208837" cy="1143000"/>
          </a:xfrm>
        </p:spPr>
        <p:txBody>
          <a:bodyPr anchor="ctr"/>
          <a:lstStyle/>
          <a:p>
            <a:endParaRPr lang="zh-CN" altLang="en-US" kern="1200">
              <a:latin typeface="+mj-lt"/>
              <a:ea typeface="+mj-ea"/>
              <a:cs typeface="+mj-cs"/>
            </a:endParaRPr>
          </a:p>
        </p:txBody>
      </p:sp>
      <p:sp>
        <p:nvSpPr>
          <p:cNvPr id="25603" name="文本框 20"/>
          <p:cNvSpPr txBox="1"/>
          <p:nvPr/>
        </p:nvSpPr>
        <p:spPr>
          <a:xfrm>
            <a:off x="733425" y="781050"/>
            <a:ext cx="681990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以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AB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边为轴旋转一周，得到的立体图形的体积是多少立方厘米？</a:t>
            </a:r>
            <a:r>
              <a:rPr lang="zh-CN" altLang="zh-CN" sz="3200" b="1" dirty="0">
                <a:sym typeface="+mn-ea"/>
              </a:rPr>
              <a:t>以</a:t>
            </a:r>
            <a:r>
              <a:rPr lang="en-US" altLang="zh-CN" sz="3200" b="1" dirty="0">
                <a:sym typeface="+mn-ea"/>
              </a:rPr>
              <a:t>CD</a:t>
            </a:r>
            <a:r>
              <a:rPr lang="zh-CN" altLang="en-US" sz="3200" b="1" dirty="0">
                <a:sym typeface="+mn-ea"/>
              </a:rPr>
              <a:t>边为轴旋转一周得到的立体图形的体积是多少立方厘米？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5604" name="图片 5"/>
          <p:cNvPicPr>
            <a:picLocks noChangeAspect="1"/>
          </p:cNvPicPr>
          <p:nvPr/>
        </p:nvPicPr>
        <p:blipFill>
          <a:blip r:embed="rId2" cstate="print"/>
          <a:srcRect l="48444" t="10982" r="17307" b="20139"/>
          <a:stretch>
            <a:fillRect/>
          </a:stretch>
        </p:blipFill>
        <p:spPr>
          <a:xfrm>
            <a:off x="5749925" y="2306003"/>
            <a:ext cx="3089275" cy="3490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147050" y="3106420"/>
            <a:ext cx="6426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147050" y="5020310"/>
            <a:ext cx="665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占位符 1"/>
          <p:cNvSpPr>
            <a:spLocks noGrp="1"/>
          </p:cNvSpPr>
          <p:nvPr>
            <p:ph type="body" idx="13"/>
          </p:nvPr>
        </p:nvSpPr>
        <p:spPr>
          <a:xfrm>
            <a:off x="608013" y="23813"/>
            <a:ext cx="3857625" cy="639762"/>
          </a:xfrm>
        </p:spPr>
        <p:txBody>
          <a:bodyPr anchor="ctr"/>
          <a:lstStyle/>
          <a:p>
            <a:endParaRPr lang="zh-CN" alt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26626" name="标题 2"/>
          <p:cNvSpPr>
            <a:spLocks noGrp="1"/>
          </p:cNvSpPr>
          <p:nvPr>
            <p:ph type="title"/>
          </p:nvPr>
        </p:nvSpPr>
        <p:spPr>
          <a:xfrm>
            <a:off x="938213" y="714375"/>
            <a:ext cx="7208837" cy="1143000"/>
          </a:xfrm>
        </p:spPr>
        <p:txBody>
          <a:bodyPr anchor="ctr"/>
          <a:lstStyle/>
          <a:p>
            <a:endParaRPr lang="zh-CN" altLang="en-US" kern="1200">
              <a:latin typeface="+mj-lt"/>
              <a:ea typeface="+mj-ea"/>
              <a:cs typeface="+mj-cs"/>
            </a:endParaRPr>
          </a:p>
        </p:txBody>
      </p:sp>
      <p:sp>
        <p:nvSpPr>
          <p:cNvPr id="26630" name="文本框 5"/>
          <p:cNvSpPr txBox="1"/>
          <p:nvPr/>
        </p:nvSpPr>
        <p:spPr>
          <a:xfrm>
            <a:off x="1590675" y="976313"/>
            <a:ext cx="6132513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sz="44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86409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/>
          <p:cNvSpPr/>
          <p:nvPr/>
        </p:nvSpPr>
        <p:spPr>
          <a:xfrm>
            <a:off x="-25400" y="68263"/>
            <a:ext cx="2989263" cy="80645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6" name="燕尾形 5"/>
          <p:cNvSpPr/>
          <p:nvPr/>
        </p:nvSpPr>
        <p:spPr>
          <a:xfrm>
            <a:off x="2817813" y="68263"/>
            <a:ext cx="1074738" cy="806450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609975" y="71438"/>
            <a:ext cx="941388" cy="806450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4257675" y="71438"/>
            <a:ext cx="1008063" cy="806450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27653" name="TextBox 8"/>
          <p:cNvSpPr txBox="1"/>
          <p:nvPr/>
        </p:nvSpPr>
        <p:spPr>
          <a:xfrm>
            <a:off x="101600" y="177800"/>
            <a:ext cx="2735263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六年级下册</a:t>
            </a:r>
          </a:p>
        </p:txBody>
      </p:sp>
      <p:sp>
        <p:nvSpPr>
          <p:cNvPr id="10" name="椭圆 9"/>
          <p:cNvSpPr/>
          <p:nvPr/>
        </p:nvSpPr>
        <p:spPr>
          <a:xfrm>
            <a:off x="-684212" y="2139950"/>
            <a:ext cx="1008063" cy="1008063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1" name="椭圆 10"/>
          <p:cNvSpPr/>
          <p:nvPr/>
        </p:nvSpPr>
        <p:spPr>
          <a:xfrm>
            <a:off x="-638175" y="3860800"/>
            <a:ext cx="1009650" cy="100806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椭圆 11"/>
          <p:cNvSpPr/>
          <p:nvPr/>
        </p:nvSpPr>
        <p:spPr>
          <a:xfrm>
            <a:off x="-666750" y="5589588"/>
            <a:ext cx="1008063" cy="100806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3" name="空心弧 12"/>
          <p:cNvSpPr/>
          <p:nvPr/>
        </p:nvSpPr>
        <p:spPr>
          <a:xfrm rot="5400000">
            <a:off x="-1047750" y="1768475"/>
            <a:ext cx="1663700" cy="1800225"/>
          </a:xfrm>
          <a:prstGeom prst="blockArc">
            <a:avLst>
              <a:gd name="adj1" fmla="val 10913984"/>
              <a:gd name="adj2" fmla="val 0"/>
              <a:gd name="adj3" fmla="val 12682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14" name="空心弧 13"/>
          <p:cNvSpPr/>
          <p:nvPr/>
        </p:nvSpPr>
        <p:spPr>
          <a:xfrm rot="5400000">
            <a:off x="-1031081" y="3482181"/>
            <a:ext cx="1665288" cy="1765300"/>
          </a:xfrm>
          <a:prstGeom prst="blockArc">
            <a:avLst>
              <a:gd name="adj1" fmla="val 10913984"/>
              <a:gd name="adj2" fmla="val 0"/>
              <a:gd name="adj3" fmla="val 12682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15" name="空心弧 14"/>
          <p:cNvSpPr/>
          <p:nvPr/>
        </p:nvSpPr>
        <p:spPr>
          <a:xfrm rot="5400000">
            <a:off x="-1031081" y="5241131"/>
            <a:ext cx="1665288" cy="1765300"/>
          </a:xfrm>
          <a:prstGeom prst="blockArc">
            <a:avLst>
              <a:gd name="adj1" fmla="val 10913984"/>
              <a:gd name="adj2" fmla="val 0"/>
              <a:gd name="adj3" fmla="val 1268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5776" y="2505670"/>
            <a:ext cx="5688603" cy="11988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/>
            <a:r>
              <a:rPr lang="zh-CN" altLang="en-US" sz="7200" b="1" spc="50" noProof="1" smtClean="0"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  <a:cs typeface="+mn-cs"/>
              </a:rPr>
              <a:t>下 课 啦 ！</a:t>
            </a:r>
            <a:endParaRPr lang="zh-CN" altLang="en-US" sz="7200" b="1" spc="50" noProof="1"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grpSp>
        <p:nvGrpSpPr>
          <p:cNvPr id="27661" name="组合 16"/>
          <p:cNvGrpSpPr/>
          <p:nvPr/>
        </p:nvGrpSpPr>
        <p:grpSpPr>
          <a:xfrm>
            <a:off x="5059363" y="4498975"/>
            <a:ext cx="4179887" cy="2359025"/>
            <a:chOff x="4964167" y="4512168"/>
            <a:chExt cx="4179833" cy="2358784"/>
          </a:xfrm>
        </p:grpSpPr>
        <p:cxnSp>
          <p:nvCxnSpPr>
            <p:cNvPr id="19" name="直接连接符 18"/>
            <p:cNvCxnSpPr/>
            <p:nvPr/>
          </p:nvCxnSpPr>
          <p:spPr>
            <a:xfrm flipH="1">
              <a:off x="4964167" y="4512168"/>
              <a:ext cx="4179833" cy="23458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5652120" y="4664568"/>
              <a:ext cx="3491880" cy="2193432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6372200" y="4699741"/>
              <a:ext cx="2771800" cy="2171211"/>
            </a:xfrm>
            <a:prstGeom prst="line">
              <a:avLst/>
            </a:prstGeom>
            <a:ln w="190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6876256" y="4797152"/>
              <a:ext cx="2267744" cy="2060848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7254044" y="6464252"/>
              <a:ext cx="288032" cy="142492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/>
              <a:endParaRPr lang="zh-CN" altLang="en-US" strike="noStrike" noProof="1"/>
            </a:p>
          </p:txBody>
        </p:sp>
        <p:sp>
          <p:nvSpPr>
            <p:cNvPr id="24" name="椭圆 23"/>
            <p:cNvSpPr/>
            <p:nvPr/>
          </p:nvSpPr>
          <p:spPr>
            <a:xfrm>
              <a:off x="7614084" y="5542592"/>
              <a:ext cx="270284" cy="1424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/>
              <a:endParaRPr lang="zh-CN" altLang="en-US" strike="noStrike" noProof="1"/>
            </a:p>
          </p:txBody>
        </p:sp>
        <p:sp>
          <p:nvSpPr>
            <p:cNvPr id="25" name="椭圆 24"/>
            <p:cNvSpPr/>
            <p:nvPr/>
          </p:nvSpPr>
          <p:spPr>
            <a:xfrm>
              <a:off x="6200147" y="6165304"/>
              <a:ext cx="144016" cy="71246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/>
              <a:endParaRPr lang="zh-CN" altLang="en-US" strike="noStrike" noProof="1"/>
            </a:p>
          </p:txBody>
        </p:sp>
        <p:sp>
          <p:nvSpPr>
            <p:cNvPr id="26" name="椭圆 25"/>
            <p:cNvSpPr/>
            <p:nvPr/>
          </p:nvSpPr>
          <p:spPr>
            <a:xfrm>
              <a:off x="5984123" y="6535498"/>
              <a:ext cx="288032" cy="14249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/>
              <a:endParaRPr lang="zh-CN" altLang="en-US" strike="noStrike" noProof="1"/>
            </a:p>
          </p:txBody>
        </p:sp>
        <p:sp>
          <p:nvSpPr>
            <p:cNvPr id="27" name="椭圆 26"/>
            <p:cNvSpPr/>
            <p:nvPr/>
          </p:nvSpPr>
          <p:spPr>
            <a:xfrm>
              <a:off x="7090240" y="6292665"/>
              <a:ext cx="144016" cy="71246"/>
            </a:xfrm>
            <a:prstGeom prst="ellipse">
              <a:avLst/>
            </a:prstGeom>
            <a:solidFill>
              <a:srgbClr val="16EBF6"/>
            </a:solidFill>
            <a:ln>
              <a:solidFill>
                <a:srgbClr val="16EB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/>
              <a:endParaRPr lang="zh-CN" altLang="en-US" strike="noStrike" noProof="1"/>
            </a:p>
          </p:txBody>
        </p:sp>
        <p:sp>
          <p:nvSpPr>
            <p:cNvPr id="28" name="椭圆 27"/>
            <p:cNvSpPr/>
            <p:nvPr/>
          </p:nvSpPr>
          <p:spPr>
            <a:xfrm>
              <a:off x="7884368" y="5949280"/>
              <a:ext cx="144016" cy="71246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/>
              <a:endParaRPr lang="zh-CN" altLang="en-US" strike="noStrike" noProof="1"/>
            </a:p>
          </p:txBody>
        </p:sp>
        <p:sp>
          <p:nvSpPr>
            <p:cNvPr id="29" name="椭圆 28"/>
            <p:cNvSpPr/>
            <p:nvPr/>
          </p:nvSpPr>
          <p:spPr>
            <a:xfrm flipV="1">
              <a:off x="6823821" y="5638809"/>
              <a:ext cx="189846" cy="925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/>
              <a:endParaRPr lang="zh-CN" altLang="en-US" strike="noStrike" noProof="1"/>
            </a:p>
          </p:txBody>
        </p:sp>
        <p:sp>
          <p:nvSpPr>
            <p:cNvPr id="30" name="椭圆 29"/>
            <p:cNvSpPr/>
            <p:nvPr/>
          </p:nvSpPr>
          <p:spPr>
            <a:xfrm>
              <a:off x="5207181" y="6490093"/>
              <a:ext cx="288032" cy="142492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/>
              <a:endParaRPr lang="zh-CN" altLang="en-US" strike="noStrike" noProof="1"/>
            </a:p>
          </p:txBody>
        </p:sp>
        <p:sp>
          <p:nvSpPr>
            <p:cNvPr id="31" name="椭圆 30"/>
            <p:cNvSpPr/>
            <p:nvPr/>
          </p:nvSpPr>
          <p:spPr>
            <a:xfrm flipV="1">
              <a:off x="8028384" y="4947265"/>
              <a:ext cx="144016" cy="11890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/>
              <a:endParaRPr lang="zh-CN" altLang="en-US" strike="noStrike" noProof="1"/>
            </a:p>
          </p:txBody>
        </p:sp>
        <p:sp>
          <p:nvSpPr>
            <p:cNvPr id="32" name="椭圆 31"/>
            <p:cNvSpPr/>
            <p:nvPr/>
          </p:nvSpPr>
          <p:spPr>
            <a:xfrm flipV="1">
              <a:off x="8356612" y="5422828"/>
              <a:ext cx="175828" cy="11976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/>
              <a:endParaRPr lang="zh-CN" altLang="en-US" strike="noStrike" noProof="1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占位符 1"/>
          <p:cNvSpPr>
            <a:spLocks noGrp="1"/>
          </p:cNvSpPr>
          <p:nvPr>
            <p:ph type="body" idx="13"/>
          </p:nvPr>
        </p:nvSpPr>
        <p:spPr>
          <a:xfrm>
            <a:off x="608013" y="23813"/>
            <a:ext cx="3857625" cy="639762"/>
          </a:xfrm>
        </p:spPr>
        <p:txBody>
          <a:bodyPr anchor="ctr"/>
          <a:lstStyle/>
          <a:p>
            <a:endParaRPr lang="zh-CN" alt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938213" y="714375"/>
            <a:ext cx="7208837" cy="1143000"/>
          </a:xfrm>
        </p:spPr>
        <p:txBody>
          <a:bodyPr anchor="ctr"/>
          <a:lstStyle/>
          <a:p>
            <a:endParaRPr lang="zh-CN" altLang="en-US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标题 2"/>
          <p:cNvSpPr>
            <a:spLocks noGrp="1"/>
          </p:cNvSpPr>
          <p:nvPr/>
        </p:nvSpPr>
        <p:spPr>
          <a:xfrm>
            <a:off x="842963" y="1739900"/>
            <a:ext cx="7399338" cy="127952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16200000" scaled="0"/>
          </a:gradFill>
          <a:ln w="9525">
            <a:solidFill>
              <a:schemeClr val="accent1"/>
            </a:solidFill>
          </a:ln>
        </p:spPr>
        <p:txBody>
          <a:bodyPr anchor="ctr"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/>
            <a:r>
              <a:rPr lang="en-US" altLang="zh-CN" strike="noStrike" noProof="1">
                <a:latin typeface="+mj-lt"/>
                <a:ea typeface="+mj-ea"/>
                <a:cs typeface="+mj-cs"/>
              </a:rPr>
              <a:t>     </a:t>
            </a:r>
            <a:r>
              <a:rPr lang="en-US" altLang="zh-CN" strike="noStrike" noProof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altLang="zh-CN" b="1" strike="noStrike" noProof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</a:t>
            </a:r>
            <a:r>
              <a:rPr lang="zh-CN" altLang="en-US" b="1" strike="noStrike" noProof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一张长方形纸，你能创造出哪些立体图形？这张纸与立体图形之间有什么联系？</a:t>
            </a:r>
            <a:endParaRPr lang="zh-CN" altLang="en-US" b="1" strike="noStrike" noProof="1">
              <a:solidFill>
                <a:schemeClr val="tx1"/>
              </a:solidFill>
            </a:endParaRPr>
          </a:p>
        </p:txBody>
      </p:sp>
      <p:sp>
        <p:nvSpPr>
          <p:cNvPr id="13316" name="TextBox 6"/>
          <p:cNvSpPr txBox="1"/>
          <p:nvPr/>
        </p:nvSpPr>
        <p:spPr>
          <a:xfrm>
            <a:off x="606425" y="82550"/>
            <a:ext cx="25590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我会自学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7" name="图片 1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/>
          <a:srcRect l="61298" t="67717" r="13470"/>
          <a:stretch>
            <a:fillRect/>
          </a:stretch>
        </p:blipFill>
        <p:spPr>
          <a:xfrm>
            <a:off x="6911975" y="4972050"/>
            <a:ext cx="2032000" cy="1462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占位符 1"/>
          <p:cNvSpPr>
            <a:spLocks noGrp="1"/>
          </p:cNvSpPr>
          <p:nvPr>
            <p:ph type="body" idx="13"/>
          </p:nvPr>
        </p:nvSpPr>
        <p:spPr>
          <a:xfrm>
            <a:off x="608013" y="23813"/>
            <a:ext cx="3857625" cy="639762"/>
          </a:xfrm>
        </p:spPr>
        <p:txBody>
          <a:bodyPr anchor="ctr"/>
          <a:lstStyle/>
          <a:p>
            <a:endParaRPr lang="zh-CN" alt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16386" name="标题 2"/>
          <p:cNvSpPr>
            <a:spLocks noGrp="1"/>
          </p:cNvSpPr>
          <p:nvPr>
            <p:ph type="title"/>
          </p:nvPr>
        </p:nvSpPr>
        <p:spPr>
          <a:xfrm>
            <a:off x="938213" y="714375"/>
            <a:ext cx="7208837" cy="1143000"/>
          </a:xfrm>
        </p:spPr>
        <p:txBody>
          <a:bodyPr anchor="ctr"/>
          <a:lstStyle/>
          <a:p>
            <a:endParaRPr lang="zh-CN" altLang="en-US" kern="1200">
              <a:latin typeface="+mj-lt"/>
              <a:ea typeface="+mj-ea"/>
              <a:cs typeface="+mj-cs"/>
            </a:endParaRPr>
          </a:p>
        </p:txBody>
      </p:sp>
      <p:pic>
        <p:nvPicPr>
          <p:cNvPr id="16387" name="图片 3"/>
          <p:cNvPicPr>
            <a:picLocks noChangeAspect="1"/>
          </p:cNvPicPr>
          <p:nvPr/>
        </p:nvPicPr>
        <p:blipFill>
          <a:blip r:embed="rId2" cstate="print"/>
          <a:srcRect l="6920" t="41711" r="58858" b="38565"/>
          <a:stretch>
            <a:fillRect/>
          </a:stretch>
        </p:blipFill>
        <p:spPr>
          <a:xfrm>
            <a:off x="203200" y="1444625"/>
            <a:ext cx="3767138" cy="1665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图片 4"/>
          <p:cNvPicPr>
            <a:picLocks noChangeAspect="1"/>
          </p:cNvPicPr>
          <p:nvPr/>
        </p:nvPicPr>
        <p:blipFill>
          <a:blip r:embed="rId2" cstate="print"/>
          <a:srcRect l="48671" t="47072" r="16464" b="40205"/>
          <a:stretch>
            <a:fillRect/>
          </a:stretch>
        </p:blipFill>
        <p:spPr>
          <a:xfrm>
            <a:off x="4062413" y="1482725"/>
            <a:ext cx="5018087" cy="1589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图片 5"/>
          <p:cNvPicPr>
            <a:picLocks noChangeAspect="1"/>
          </p:cNvPicPr>
          <p:nvPr/>
        </p:nvPicPr>
        <p:blipFill>
          <a:blip r:embed="rId2" cstate="print"/>
          <a:srcRect l="7101" t="65456" r="59026" b="19800"/>
          <a:stretch>
            <a:fillRect/>
          </a:stretch>
        </p:blipFill>
        <p:spPr>
          <a:xfrm>
            <a:off x="203200" y="3441700"/>
            <a:ext cx="4168775" cy="1392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占位符 1"/>
          <p:cNvSpPr>
            <a:spLocks noGrp="1"/>
          </p:cNvSpPr>
          <p:nvPr>
            <p:ph type="body" idx="13"/>
          </p:nvPr>
        </p:nvSpPr>
        <p:spPr>
          <a:xfrm>
            <a:off x="608013" y="23813"/>
            <a:ext cx="3857625" cy="639762"/>
          </a:xfrm>
        </p:spPr>
        <p:txBody>
          <a:bodyPr anchor="ctr"/>
          <a:lstStyle/>
          <a:p>
            <a:endParaRPr lang="zh-CN" alt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31900" y="687388"/>
            <a:ext cx="6061075" cy="635000"/>
          </a:xfrm>
        </p:spPr>
        <p:txBody>
          <a:bodyPr anchor="ctr"/>
          <a:lstStyle/>
          <a:p>
            <a:pPr algn="ctr"/>
            <a:r>
              <a:rPr lang="en-US" altLang="zh-CN" b="1" kern="1200">
                <a:latin typeface="+mj-lt"/>
                <a:ea typeface="+mj-ea"/>
                <a:cs typeface="+mj-cs"/>
              </a:rPr>
              <a:t>S</a:t>
            </a:r>
            <a:r>
              <a:rPr lang="zh-CN" altLang="zh-CN" sz="1800" b="1" kern="1200">
                <a:latin typeface="+mj-lt"/>
                <a:ea typeface="+mj-ea"/>
                <a:cs typeface="+mj-cs"/>
              </a:rPr>
              <a:t>侧</a:t>
            </a:r>
            <a:r>
              <a:rPr lang="en-US" altLang="zh-CN" b="1" kern="1200">
                <a:latin typeface="+mj-lt"/>
                <a:ea typeface="+mj-ea"/>
                <a:cs typeface="+mj-cs"/>
              </a:rPr>
              <a:t>=Ch</a:t>
            </a:r>
          </a:p>
        </p:txBody>
      </p:sp>
      <p:pic>
        <p:nvPicPr>
          <p:cNvPr id="17411" name="图片 5"/>
          <p:cNvPicPr>
            <a:picLocks noChangeAspect="1"/>
          </p:cNvPicPr>
          <p:nvPr/>
        </p:nvPicPr>
        <p:blipFill>
          <a:blip r:embed="rId2" cstate="print"/>
          <a:srcRect l="6529" t="43907" r="13300" b="35173"/>
          <a:stretch>
            <a:fillRect/>
          </a:stretch>
        </p:blipFill>
        <p:spPr>
          <a:xfrm>
            <a:off x="69850" y="1822450"/>
            <a:ext cx="8766175" cy="154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图片 6"/>
          <p:cNvPicPr>
            <a:picLocks noChangeAspect="1"/>
          </p:cNvPicPr>
          <p:nvPr/>
        </p:nvPicPr>
        <p:blipFill>
          <a:blip r:embed="rId2" cstate="print"/>
          <a:srcRect l="5708" t="64494" r="53136" b="11215"/>
          <a:stretch>
            <a:fillRect/>
          </a:stretch>
        </p:blipFill>
        <p:spPr>
          <a:xfrm>
            <a:off x="69850" y="3590925"/>
            <a:ext cx="4287838" cy="1941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左大括号 7"/>
          <p:cNvSpPr/>
          <p:nvPr/>
        </p:nvSpPr>
        <p:spPr>
          <a:xfrm rot="5400000">
            <a:off x="4187825" y="-2303462"/>
            <a:ext cx="530225" cy="7546975"/>
          </a:xfrm>
          <a:prstGeom prst="lef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占位符 1"/>
          <p:cNvSpPr>
            <a:spLocks noGrp="1"/>
          </p:cNvSpPr>
          <p:nvPr>
            <p:ph type="body" idx="13"/>
          </p:nvPr>
        </p:nvSpPr>
        <p:spPr>
          <a:xfrm>
            <a:off x="608013" y="23813"/>
            <a:ext cx="3857625" cy="639762"/>
          </a:xfrm>
        </p:spPr>
        <p:txBody>
          <a:bodyPr anchor="ctr"/>
          <a:lstStyle/>
          <a:p>
            <a:endParaRPr lang="zh-CN" alt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18434" name="标题 2"/>
          <p:cNvSpPr>
            <a:spLocks noGrp="1"/>
          </p:cNvSpPr>
          <p:nvPr>
            <p:ph type="title"/>
          </p:nvPr>
        </p:nvSpPr>
        <p:spPr>
          <a:xfrm>
            <a:off x="938213" y="714375"/>
            <a:ext cx="7208837" cy="1143000"/>
          </a:xfrm>
        </p:spPr>
        <p:txBody>
          <a:bodyPr anchor="ctr"/>
          <a:lstStyle/>
          <a:p>
            <a:endParaRPr lang="zh-CN" altLang="en-US" kern="1200">
              <a:latin typeface="+mj-lt"/>
              <a:ea typeface="+mj-ea"/>
              <a:cs typeface="+mj-cs"/>
            </a:endParaRPr>
          </a:p>
        </p:txBody>
      </p:sp>
      <p:pic>
        <p:nvPicPr>
          <p:cNvPr id="18435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8213" y="1004888"/>
            <a:ext cx="2663825" cy="4108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图片 4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/>
          <a:srcRect r="56523"/>
          <a:stretch>
            <a:fillRect/>
          </a:stretch>
        </p:blipFill>
        <p:spPr>
          <a:xfrm>
            <a:off x="4662488" y="714375"/>
            <a:ext cx="3910012" cy="4689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文本框 5"/>
          <p:cNvSpPr txBox="1"/>
          <p:nvPr/>
        </p:nvSpPr>
        <p:spPr>
          <a:xfrm>
            <a:off x="1030288" y="5113338"/>
            <a:ext cx="36322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三棱柱</a:t>
            </a:r>
          </a:p>
        </p:txBody>
      </p:sp>
      <p:sp>
        <p:nvSpPr>
          <p:cNvPr id="18438" name="文本框 6"/>
          <p:cNvSpPr txBox="1"/>
          <p:nvPr/>
        </p:nvSpPr>
        <p:spPr>
          <a:xfrm>
            <a:off x="4802188" y="5113338"/>
            <a:ext cx="3632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五棱柱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占位符 1"/>
          <p:cNvSpPr>
            <a:spLocks noGrp="1"/>
          </p:cNvSpPr>
          <p:nvPr>
            <p:ph type="body" idx="13"/>
          </p:nvPr>
        </p:nvSpPr>
        <p:spPr>
          <a:xfrm>
            <a:off x="608013" y="23813"/>
            <a:ext cx="3857625" cy="639762"/>
          </a:xfrm>
        </p:spPr>
        <p:txBody>
          <a:bodyPr anchor="ctr"/>
          <a:lstStyle/>
          <a:p>
            <a:endParaRPr lang="zh-CN" alt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938213" y="714375"/>
            <a:ext cx="7208837" cy="1143000"/>
          </a:xfrm>
        </p:spPr>
        <p:txBody>
          <a:bodyPr anchor="ctr"/>
          <a:lstStyle/>
          <a:p>
            <a:endParaRPr lang="zh-CN" altLang="en-US" kern="1200">
              <a:latin typeface="+mj-lt"/>
              <a:ea typeface="+mj-ea"/>
              <a:cs typeface="+mj-cs"/>
            </a:endParaRPr>
          </a:p>
        </p:txBody>
      </p:sp>
      <p:pic>
        <p:nvPicPr>
          <p:cNvPr id="14339" name="图片 5" descr="b219ebc4b74543a91fe790e61c178a82b901141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1588" y="1647825"/>
            <a:ext cx="2363787" cy="3222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占位符 1"/>
          <p:cNvSpPr>
            <a:spLocks noGrp="1"/>
          </p:cNvSpPr>
          <p:nvPr>
            <p:ph type="body" idx="13"/>
          </p:nvPr>
        </p:nvSpPr>
        <p:spPr>
          <a:xfrm>
            <a:off x="608013" y="23813"/>
            <a:ext cx="3857625" cy="639762"/>
          </a:xfrm>
        </p:spPr>
        <p:txBody>
          <a:bodyPr anchor="ctr"/>
          <a:lstStyle/>
          <a:p>
            <a:endParaRPr lang="zh-CN" alt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15362" name="标题 2"/>
          <p:cNvSpPr>
            <a:spLocks noGrp="1"/>
          </p:cNvSpPr>
          <p:nvPr>
            <p:ph type="title"/>
          </p:nvPr>
        </p:nvSpPr>
        <p:spPr>
          <a:xfrm>
            <a:off x="938213" y="714375"/>
            <a:ext cx="7208837" cy="1143000"/>
          </a:xfrm>
        </p:spPr>
        <p:txBody>
          <a:bodyPr anchor="ctr"/>
          <a:lstStyle/>
          <a:p>
            <a:endParaRPr lang="zh-CN" altLang="en-US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圆柱形 3"/>
          <p:cNvSpPr/>
          <p:nvPr/>
        </p:nvSpPr>
        <p:spPr>
          <a:xfrm>
            <a:off x="1547813" y="1916113"/>
            <a:ext cx="2663825" cy="3817938"/>
          </a:xfrm>
          <a:prstGeom prst="can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5" name="弧形 4"/>
          <p:cNvSpPr/>
          <p:nvPr/>
        </p:nvSpPr>
        <p:spPr>
          <a:xfrm rot="19020000">
            <a:off x="496888" y="5095875"/>
            <a:ext cx="4316413" cy="3540125"/>
          </a:xfrm>
          <a:prstGeom prst="arc">
            <a:avLst>
              <a:gd name="adj1" fmla="val 16578317"/>
              <a:gd name="adj2" fmla="val 50294"/>
            </a:avLst>
          </a:prstGeom>
          <a:ln w="28575" cmpd="thickThin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" name="矩形 5"/>
          <p:cNvSpPr/>
          <p:nvPr/>
        </p:nvSpPr>
        <p:spPr>
          <a:xfrm>
            <a:off x="2771775" y="2220913"/>
            <a:ext cx="1439863" cy="3224213"/>
          </a:xfrm>
          <a:prstGeom prst="rect">
            <a:avLst/>
          </a:prstGeom>
          <a:noFill/>
          <a:ln>
            <a:solidFill>
              <a:srgbClr val="FC3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15366" name="图片 1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/>
          <a:srcRect l="61298" t="67717" r="13470"/>
          <a:stretch>
            <a:fillRect/>
          </a:stretch>
        </p:blipFill>
        <p:spPr>
          <a:xfrm>
            <a:off x="7043738" y="5064125"/>
            <a:ext cx="2047875" cy="147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000000-00000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7545" y="1496060"/>
            <a:ext cx="5249545" cy="35001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598</Words>
  <Application>Microsoft Office PowerPoint</Application>
  <PresentationFormat>全屏显示(4:3)</PresentationFormat>
  <Paragraphs>33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Office 主题</vt:lpstr>
      <vt:lpstr>2_Office 主题</vt:lpstr>
      <vt:lpstr>3_Office 主题</vt:lpstr>
      <vt:lpstr>幻灯片 1</vt:lpstr>
      <vt:lpstr>        1.一张长方形纸，你能创造出哪些立体图形？这张纸与立体图形之间有什么联系？</vt:lpstr>
      <vt:lpstr>幻灯片 3</vt:lpstr>
      <vt:lpstr>幻灯片 4</vt:lpstr>
      <vt:lpstr>S侧=Ch</vt:lpstr>
      <vt:lpstr>幻灯片 6</vt:lpstr>
      <vt:lpstr>幻灯片 7</vt:lpstr>
      <vt:lpstr>幻灯片 8</vt:lpstr>
      <vt:lpstr>幻灯片 9</vt:lpstr>
      <vt:lpstr>幻灯片 10</vt:lpstr>
      <vt:lpstr>幻灯片 11</vt:lpstr>
      <vt:lpstr>2、回忆各立体图形体积公式的推导过程，想一想它们之间的联系，完成下面的填空，与同学交流。</vt:lpstr>
      <vt:lpstr>幻灯片 13</vt:lpstr>
      <vt:lpstr>一个长50米，宽20米，深2米的游泳池。</vt:lpstr>
      <vt:lpstr>幻灯片 15</vt:lpstr>
      <vt:lpstr>幻灯片 16</vt:lpstr>
      <vt:lpstr>幻灯片 17</vt:lpstr>
      <vt:lpstr>2、一个圆锥形沙堆，底面积是24平方米，高是1.2米。用这堆沙子去填一个长7.5米、宽4米的长方体沙坑，沙坑里沙子的厚度是多少厘米？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315</cp:revision>
  <dcterms:created xsi:type="dcterms:W3CDTF">2016-04-18T11:45:00Z</dcterms:created>
  <dcterms:modified xsi:type="dcterms:W3CDTF">2020-06-28T10:42:07Z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