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6"/>
  </p:notesMasterIdLst>
  <p:handoutMasterIdLst>
    <p:handoutMasterId r:id="rId12"/>
  </p:handoutMasterIdLst>
  <p:sldIdLst>
    <p:sldId id="409" r:id="rId4"/>
    <p:sldId id="410" r:id="rId5"/>
    <p:sldId id="411" r:id="rId7"/>
    <p:sldId id="412" r:id="rId8"/>
    <p:sldId id="413" r:id="rId9"/>
    <p:sldId id="414" r:id="rId10"/>
    <p:sldId id="415" r:id="rId1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/>
    <p:restoredTop sz="94660"/>
  </p:normalViewPr>
  <p:slideViewPr>
    <p:cSldViewPr snapToGrid="0" showGuides="1">
      <p:cViewPr varScale="1">
        <p:scale>
          <a:sx n="67" d="100"/>
          <a:sy n="6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fld id="{1AC49D05-6128-4D0D-A32A-06A5E73B386C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fld id="{5849F42C-2DAE-424C-A4B8-3140182C3E9F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tags" Target="../tags/tag6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tags" Target="../tags/tag15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tags" Target="../tags/tag20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image" Target="NULL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image" Target="../media/image3.png"/><Relationship Id="rId5" Type="http://schemas.openxmlformats.org/officeDocument/2006/relationships/tags" Target="../tags/tag38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tags" Target="../tags/tag43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../media/image3.png"/><Relationship Id="rId6" Type="http://schemas.openxmlformats.org/officeDocument/2006/relationships/tags" Target="../tags/tag58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../media/image3.png"/><Relationship Id="rId6" Type="http://schemas.openxmlformats.org/officeDocument/2006/relationships/tags" Target="../tags/tag75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image" Target="../media/image8.png"/><Relationship Id="rId6" Type="http://schemas.openxmlformats.org/officeDocument/2006/relationships/tags" Target="../tags/tag86.xml"/><Relationship Id="rId5" Type="http://schemas.openxmlformats.org/officeDocument/2006/relationships/image" Target="NULL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 descr="H:/D69LXP2/Desktop/400px_tools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6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6" descr="H:/D69LXP2/Desktop/400px_tools/pic_temp/pic_half_to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064000" y="4714875"/>
            <a:ext cx="4064000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4131946" y="1799771"/>
            <a:ext cx="5767705" cy="931999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4131946" y="2871395"/>
            <a:ext cx="5767705" cy="489903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2000" b="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8" descr="H:/D69LXP2/Desktop/400px_tools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7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0" descr="H:/D69LXP2/Desktop/400px_tools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9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6" descr="H:/D69LXP2/Desktop/0/sup/05/subject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7718425" y="1235075"/>
            <a:ext cx="4168775" cy="438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5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0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8" descr="H:/D69LXP2/Desktop/400px_tools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7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7" descr="H:/D69LXP2/Desktop/400px_tools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6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7" descr="H:/D69LXP2/Desktop/400px_tools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5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5" descr="H: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3201035" y="3694737"/>
            <a:ext cx="5789930" cy="512762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3201035" y="2198604"/>
            <a:ext cx="578993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6" descr="H:/D69LXP2/Desktop/400px_tools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5" descr="H:/D69LXP2/Desktop/400px_tools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14340" name="图片 8" descr="H:/D69LXP2/Desktop/400px_tools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7" descr="H:/D69LXP2/Desktop/400px_tools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 cstate="print"/>
          <a:stretch>
            <a:fillRect/>
          </a:stretch>
        </p:blipFill>
        <p:spPr>
          <a:xfrm>
            <a:off x="11471275" y="593090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15364" name="图片 7" descr="H:/D69LXP2/Desktop/400px_tools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 cstate="print"/>
          <a:stretch>
            <a:fillRect/>
          </a:stretch>
        </p:blipFill>
        <p:spPr>
          <a:xfrm>
            <a:off x="11471275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16388" name="图片 9" descr="H:/D69LXP2/Desktop/400px_tools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7" descr="H:/D69LXP2/Desktop/400px_tools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 cstate="print"/>
          <a:stretch>
            <a:fillRect/>
          </a:stretch>
        </p:blipFill>
        <p:spPr>
          <a:xfrm>
            <a:off x="11471275" y="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17412" name="图片 9" descr="H:/D69LXP2/Desktop/400px_tools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 cstate="print"/>
          <a:stretch>
            <a:fillRect/>
          </a:stretch>
        </p:blipFill>
        <p:spPr>
          <a:xfrm>
            <a:off x="0" y="0"/>
            <a:ext cx="7207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7" descr="H:/D69LXP2/Desktop/400px_tools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 cstate="print"/>
          <a:stretch>
            <a:fillRect/>
          </a:stretch>
        </p:blipFill>
        <p:spPr>
          <a:xfrm>
            <a:off x="11471275" y="0"/>
            <a:ext cx="72072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18436" name="图片 9" descr="H:/D69LXP2/Desktop/400px_tools/pic_temp/1_pic_quater_right_up.png"/>
          <p:cNvPicPr/>
          <p:nvPr>
            <p:custDataLst>
              <p:tags r:id="rId3"/>
            </p:custDataLst>
          </p:nvPr>
        </p:nvPicPr>
        <p:blipFill>
          <a:blip r:embed="rId4" r:link="rId5" cstate="print"/>
          <a:stretch>
            <a:fillRect/>
          </a:stretch>
        </p:blipFill>
        <p:spPr>
          <a:xfrm>
            <a:off x="11482388" y="0"/>
            <a:ext cx="709612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  <p:pic>
        <p:nvPicPr>
          <p:cNvPr id="19460" name="图片 8" descr="H:/D69LXP2/Desktop/400px_tools/pic_temp/0_pic_quater_right_up.png"/>
          <p:cNvPicPr/>
          <p:nvPr>
            <p:custDataLst>
              <p:tags r:id="rId3"/>
            </p:custDataLst>
          </p:nvPr>
        </p:nvPicPr>
        <p:blipFill>
          <a:blip r:embed="rId4" r:link="rId5" cstate="print"/>
          <a:stretch>
            <a:fillRect/>
          </a:stretch>
        </p:blipFill>
        <p:spPr>
          <a:xfrm>
            <a:off x="10571163" y="0"/>
            <a:ext cx="1620837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7" descr="H:/D69LXP2/Desktop/400px_tools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 cstate="print"/>
          <a:stretch>
            <a:fillRect/>
          </a:stretch>
        </p:blipFill>
        <p:spPr>
          <a:xfrm>
            <a:off x="0" y="4770438"/>
            <a:ext cx="1620838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4" descr="H:/D69LXP2/Desktop/400px_tools/pic_temp/pic_sup.png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2921000" y="3476260"/>
            <a:ext cx="6350000" cy="505461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2921000" y="1645332"/>
            <a:ext cx="6350000" cy="1736409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0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5" Type="http://schemas.openxmlformats.org/officeDocument/2006/relationships/theme" Target="../theme/theme2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slideLayout" Target="../slideLayouts/slideLayout10.xml"/><Relationship Id="rId19" Type="http://schemas.openxmlformats.org/officeDocument/2006/relationships/tags" Target="../tags/tag90.xml"/><Relationship Id="rId18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9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0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32965" y="278765"/>
            <a:ext cx="8227695" cy="1999615"/>
          </a:xfrm>
        </p:spPr>
        <p:txBody>
          <a:bodyPr vert="horz" lIns="90000" tIns="46800" rIns="90000" bIns="46800" anchor="b">
            <a:normAutofit fontScale="90000"/>
          </a:bodyPr>
          <a:lstStyle/>
          <a:p>
            <a:pPr defTabSz="914400">
              <a:buClrTx/>
              <a:buSzTx/>
              <a:buFontTx/>
            </a:pPr>
            <a:r>
              <a:rPr lang="zh-CN" altLang="zh-CN" sz="8000" kern="1200" spc="30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防控</a:t>
            </a:r>
            <a:r>
              <a:rPr lang="zh-CN" altLang="en-US" sz="8000" kern="1200" spc="30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新冠肺炎疫情</a:t>
            </a:r>
            <a:endParaRPr lang="en-US" altLang="zh-CN" sz="8000" kern="1200" spc="300" normalizeH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8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35960" y="3232785"/>
            <a:ext cx="6021070" cy="1473200"/>
          </a:xfrm>
        </p:spPr>
        <p:txBody>
          <a:bodyPr vert="horz" lIns="90000" tIns="46800" rIns="90000" bIns="46800" anchor="t"/>
          <a:lstStyle/>
          <a:p>
            <a:pPr marL="0" indent="0" defTabSz="914400">
              <a:buClrTx/>
              <a:buSzTx/>
              <a:buNone/>
            </a:pPr>
            <a:r>
              <a:rPr lang="en-US" altLang="zh-CN" sz="3600" kern="1200" spc="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XX</a:t>
            </a:r>
            <a:r>
              <a:rPr lang="zh-CN" altLang="en-US" sz="3600" kern="1200" spc="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小学  四（</a:t>
            </a:r>
            <a:r>
              <a:rPr lang="en-US" altLang="zh-CN" sz="3600" kern="1200" spc="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3600" kern="1200" spc="0" normalizeH="0" baseline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）班  小作者</a:t>
            </a:r>
            <a:endParaRPr lang="zh-CN" altLang="en-US" sz="3600" kern="1200" spc="0" normalizeH="0" baseline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44600" y="2005330"/>
            <a:ext cx="101155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alt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新型冠状病毒肺炎，简称“新冠肺炎”，是指</a:t>
            </a:r>
            <a:r>
              <a:rPr lang="en-US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2019</a:t>
            </a:r>
            <a:r>
              <a:rPr lang="zh-CN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新型冠状病毒感染导致的肺炎。新型冠状病毒肺炎是由严重急性呼吸系统综合征冠状病毒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感染后引起的一种急性呼吸道传染病。</a:t>
            </a:r>
            <a:endParaRPr lang="zh-CN" altLang="en-US" sz="2800" b="1">
              <a:solidFill>
                <a:schemeClr val="tx1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9360" y="564515"/>
            <a:ext cx="750824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sz="72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什么是新冠肺炎？</a:t>
            </a:r>
            <a:endParaRPr lang="zh-CN" altLang="en-US" sz="72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 descr="94cad1c8a786c9175889eec0c23d70cf3ac7574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03675" y="3483610"/>
            <a:ext cx="4184650" cy="3253740"/>
          </a:xfrm>
          <a:prstGeom prst="hexagon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96945" y="528320"/>
            <a:ext cx="534162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姚体" panose="02010601030101010101" charset="-122"/>
                <a:ea typeface="方正姚体" panose="02010601030101010101" charset="-122"/>
              </a:rPr>
              <a:t>主要传播途径</a:t>
            </a:r>
            <a:endParaRPr lang="zh-CN" altLang="en-US" sz="60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方正姚体" panose="02010601030101010101" charset="-122"/>
              <a:ea typeface="方正姚体" panose="02010601030101010101" charset="-122"/>
            </a:endParaRPr>
          </a:p>
        </p:txBody>
      </p:sp>
      <p:pic>
        <p:nvPicPr>
          <p:cNvPr id="16" name="图片 15" descr="&amp;pky8354463074&amp;water&amp;"/>
          <p:cNvPicPr>
            <a:picLocks noChangeAspect="1"/>
          </p:cNvPicPr>
          <p:nvPr/>
        </p:nvPicPr>
        <p:blipFill>
          <a:blip r:embed="rId1" cstate="print">
            <a:lum bright="12000" contrast="-12000"/>
          </a:blip>
          <a:srcRect r="25257"/>
          <a:stretch>
            <a:fillRect/>
          </a:stretch>
        </p:blipFill>
        <p:spPr>
          <a:xfrm>
            <a:off x="473936" y="2039502"/>
            <a:ext cx="4425315" cy="394589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37225" y="2130425"/>
            <a:ext cx="5419725" cy="527050"/>
            <a:chOff x="5737225" y="2130425"/>
            <a:chExt cx="5419725" cy="527050"/>
          </a:xfrm>
        </p:grpSpPr>
        <p:sp>
          <p:nvSpPr>
            <p:cNvPr id="4" name="文本框 3"/>
            <p:cNvSpPr txBox="1"/>
            <p:nvPr/>
          </p:nvSpPr>
          <p:spPr>
            <a:xfrm>
              <a:off x="6326505" y="2130425"/>
              <a:ext cx="483044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2800" b="1" dirty="0">
                  <a:latin typeface="Calibri" panose="020F0502020204030204" charset="0"/>
                  <a:ea typeface="宋体" pitchFamily="2" charset="-122"/>
                  <a:sym typeface="+mn-ea"/>
                </a:rPr>
                <a:t>飞沫传播（打喷嚏、咳嗽等）</a:t>
              </a:r>
              <a:endParaRPr lang="zh-CN" altLang="en-US" sz="2800" b="1" dirty="0">
                <a:latin typeface="Calibri" panose="020F0502020204030204" charset="0"/>
                <a:ea typeface="宋体" pitchFamily="2" charset="-122"/>
              </a:endParaRPr>
            </a:p>
          </p:txBody>
        </p:sp>
        <p:sp>
          <p:nvSpPr>
            <p:cNvPr id="19" name="八边形 18"/>
            <p:cNvSpPr/>
            <p:nvPr/>
          </p:nvSpPr>
          <p:spPr>
            <a:xfrm>
              <a:off x="5737225" y="2223135"/>
              <a:ext cx="434340" cy="434340"/>
            </a:xfrm>
            <a:prstGeom prst="oct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21985" y="3335020"/>
            <a:ext cx="6507480" cy="521970"/>
            <a:chOff x="5721985" y="3335020"/>
            <a:chExt cx="6507480" cy="521970"/>
          </a:xfrm>
        </p:grpSpPr>
        <p:sp>
          <p:nvSpPr>
            <p:cNvPr id="6" name="文本框 5"/>
            <p:cNvSpPr txBox="1"/>
            <p:nvPr/>
          </p:nvSpPr>
          <p:spPr>
            <a:xfrm>
              <a:off x="6326505" y="3335020"/>
              <a:ext cx="590296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2800" b="1" dirty="0">
                  <a:latin typeface="Calibri" panose="020F0502020204030204" charset="0"/>
                  <a:ea typeface="宋体" pitchFamily="2" charset="-122"/>
                  <a:sym typeface="+mn-ea"/>
                </a:rPr>
                <a:t>接触传播（用手挖鼻孔、揉眼睛等）</a:t>
              </a:r>
              <a:endParaRPr lang="zh-CN" altLang="en-US" sz="2800" b="1" dirty="0">
                <a:latin typeface="Calibri" panose="020F0502020204030204" charset="0"/>
                <a:ea typeface="宋体" pitchFamily="2" charset="-122"/>
              </a:endParaRPr>
            </a:p>
          </p:txBody>
        </p:sp>
        <p:sp>
          <p:nvSpPr>
            <p:cNvPr id="20" name="八边形 19"/>
            <p:cNvSpPr/>
            <p:nvPr/>
          </p:nvSpPr>
          <p:spPr>
            <a:xfrm>
              <a:off x="5721985" y="3335020"/>
              <a:ext cx="434340" cy="434340"/>
            </a:xfrm>
            <a:prstGeom prst="oct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37225" y="5511800"/>
            <a:ext cx="2559685" cy="521970"/>
            <a:chOff x="5737225" y="5511800"/>
            <a:chExt cx="2559685" cy="521970"/>
          </a:xfrm>
        </p:grpSpPr>
        <p:sp>
          <p:nvSpPr>
            <p:cNvPr id="5" name="文本框 4"/>
            <p:cNvSpPr txBox="1"/>
            <p:nvPr/>
          </p:nvSpPr>
          <p:spPr>
            <a:xfrm>
              <a:off x="6326505" y="5511800"/>
              <a:ext cx="197040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2800" b="1" dirty="0">
                  <a:latin typeface="Calibri" panose="020F0502020204030204" charset="0"/>
                  <a:ea typeface="宋体" pitchFamily="2" charset="-122"/>
                  <a:sym typeface="+mn-ea"/>
                </a:rPr>
                <a:t>气溶胶传播</a:t>
              </a:r>
              <a:endParaRPr lang="zh-CN" altLang="en-US" sz="2800" b="1" dirty="0">
                <a:latin typeface="Calibri" panose="020F0502020204030204" charset="0"/>
                <a:ea typeface="宋体" pitchFamily="2" charset="-122"/>
              </a:endParaRPr>
            </a:p>
          </p:txBody>
        </p:sp>
        <p:sp>
          <p:nvSpPr>
            <p:cNvPr id="21" name="八边形 20"/>
            <p:cNvSpPr/>
            <p:nvPr/>
          </p:nvSpPr>
          <p:spPr>
            <a:xfrm>
              <a:off x="5737225" y="5511800"/>
              <a:ext cx="434340" cy="434340"/>
            </a:xfrm>
            <a:prstGeom prst="oct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4</a:t>
              </a:r>
              <a:endParaRPr lang="en-US" altLang="zh-CN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37225" y="4437380"/>
            <a:ext cx="2559685" cy="521970"/>
            <a:chOff x="5737225" y="4437380"/>
            <a:chExt cx="2559685" cy="521970"/>
          </a:xfrm>
        </p:grpSpPr>
        <p:sp>
          <p:nvSpPr>
            <p:cNvPr id="2" name="八边形 1"/>
            <p:cNvSpPr/>
            <p:nvPr/>
          </p:nvSpPr>
          <p:spPr>
            <a:xfrm>
              <a:off x="5737225" y="4437380"/>
              <a:ext cx="434340" cy="434340"/>
            </a:xfrm>
            <a:prstGeom prst="octag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en-US" altLang="zh-CN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326505" y="4437380"/>
              <a:ext cx="197040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2800" b="1" dirty="0">
                  <a:latin typeface="Calibri" panose="020F0502020204030204" charset="0"/>
                  <a:ea typeface="宋体" pitchFamily="2" charset="-122"/>
                  <a:sym typeface="+mn-ea"/>
                </a:rPr>
                <a:t>消化道传播</a:t>
              </a:r>
              <a:endParaRPr lang="zh-CN" altLang="en-US" sz="2800" b="1" dirty="0">
                <a:latin typeface="Calibri" panose="020F0502020204030204" charset="0"/>
                <a:ea typeface="宋体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92023" y="1408903"/>
            <a:ext cx="1200329" cy="3938012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防控措施</a:t>
            </a:r>
            <a:endParaRPr lang="zh-CN" alt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://res.wsnews.com.cn/a/10001/202001/3bc04202c44922e695215bb0358f068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91765" y="0"/>
            <a:ext cx="44672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spef.org/Uploads/editor/20200303/158320919467267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43791" y="568189"/>
            <a:ext cx="8047013" cy="516618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114995" y="1553675"/>
            <a:ext cx="1015663" cy="3080318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多通风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xz7.com/up/2020-3/20203511291509719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95439" y="0"/>
            <a:ext cx="97692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8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8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381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7、18、21、26、31、34、35、36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ID" val="custom2020538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381"/>
  <p:tag name="KSO_WM_SLIDE_LAYOUT" val="a_b"/>
  <p:tag name="KSO_WM_SLIDE_LAYOUT_CNT" val="1_1"/>
  <p:tag name="KSO_WM_UNIT_SHOW_EDIT_AREA_INDICATION" val="1"/>
  <p:tag name="KSO_WM_TEMPLATE_THUMBS_INDEX" val="1、4、7、9、12、15、16、17、18、21、26、31、34、35、36"/>
  <p:tag name="KSO_WM_TEMPLATE_MASTER_THUMB_INDEX" val="12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9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2">
      <a:dk1>
        <a:sysClr val="windowText" lastClr="000000"/>
      </a:dk1>
      <a:lt1>
        <a:sysClr val="window" lastClr="FFFFFF"/>
      </a:lt1>
      <a:dk2>
        <a:srgbClr val="E2F3FD"/>
      </a:dk2>
      <a:lt2>
        <a:srgbClr val="FFFFFF"/>
      </a:lt2>
      <a:accent1>
        <a:srgbClr val="6F87EA"/>
      </a:accent1>
      <a:accent2>
        <a:srgbClr val="8882D6"/>
      </a:accent2>
      <a:accent3>
        <a:srgbClr val="A07DC2"/>
      </a:accent3>
      <a:accent4>
        <a:srgbClr val="B979AF"/>
      </a:accent4>
      <a:accent5>
        <a:srgbClr val="D1749B"/>
      </a:accent5>
      <a:accent6>
        <a:srgbClr val="EA6F8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自定义</PresentationFormat>
  <Paragraphs>30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汉仪旗黑KW 55S</vt:lpstr>
      <vt:lpstr>幼圆</vt:lpstr>
      <vt:lpstr>汉仪旗黑-85S</vt:lpstr>
      <vt:lpstr>汉仪中黑KW</vt:lpstr>
      <vt:lpstr>华文新魏</vt:lpstr>
      <vt:lpstr>汉仪书宋二KW</vt:lpstr>
      <vt:lpstr>方正姚体</vt:lpstr>
      <vt:lpstr>Calibri</vt:lpstr>
      <vt:lpstr>webwppDefTheme</vt:lpstr>
      <vt:lpstr>3_Office 主题​​</vt:lpstr>
      <vt:lpstr>防控新冠肺炎疫情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防控新冠肺炎疫情</dc:title>
  <dc:creator>Administrator</dc:creator>
  <cp:lastModifiedBy>Administrator</cp:lastModifiedBy>
  <cp:revision>169</cp:revision>
  <dcterms:created xsi:type="dcterms:W3CDTF">2020-04-04T06:50:56Z</dcterms:created>
  <dcterms:modified xsi:type="dcterms:W3CDTF">2020-04-04T06:50:56Z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