
<file path=[Content_Types].xml><?xml version="1.0" encoding="utf-8"?>
<Types xmlns="http://schemas.openxmlformats.org/package/2006/content-types">
  <Override PartName="/ppt/slides/slide6.xml" ContentType="application/vnd.openxmlformats-officedocument.presentationml.slide+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charts/chart9.xml" ContentType="application/vnd.openxmlformats-officedocument.drawingml.chart+xml"/>
  <Override PartName="/ppt/notesSlides/notesSlide14.xml" ContentType="application/vnd.openxmlformats-officedocument.presentationml.notesSlide+xml"/>
  <Override PartName="/ppt/tags/tag18.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tags/tag12.xml" ContentType="application/vnd.openxmlformats-officedocument.presentationml.tags+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tags/tag17.xml" ContentType="application/vnd.openxmlformats-officedocument.presentationml.tags+xml"/>
  <Override PartName="/ppt/tags/tag15.xml" ContentType="application/vnd.openxmlformats-officedocument.presentationml.tags+xml"/>
  <Override PartName="/ppt/charts/chart6.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10.xml" ContentType="application/vnd.openxmlformats-officedocument.drawingml.chart+xml"/>
  <Override PartName="/ppt/tags/tag13.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Lst>
  <p:notesMasterIdLst>
    <p:notesMasterId r:id="rId20"/>
  </p:notesMasterIdLst>
  <p:handoutMasterIdLst>
    <p:handoutMasterId r:id="rId21"/>
  </p:handoutMasterIdLst>
  <p:sldIdLst>
    <p:sldId id="3414" r:id="rId2"/>
    <p:sldId id="3408" r:id="rId3"/>
    <p:sldId id="3409" r:id="rId4"/>
    <p:sldId id="3416" r:id="rId5"/>
    <p:sldId id="3422" r:id="rId6"/>
    <p:sldId id="3417" r:id="rId7"/>
    <p:sldId id="3367" r:id="rId8"/>
    <p:sldId id="3418" r:id="rId9"/>
    <p:sldId id="3427" r:id="rId10"/>
    <p:sldId id="3424" r:id="rId11"/>
    <p:sldId id="3425" r:id="rId12"/>
    <p:sldId id="3428" r:id="rId13"/>
    <p:sldId id="3426" r:id="rId14"/>
    <p:sldId id="3419" r:id="rId15"/>
    <p:sldId id="3423" r:id="rId16"/>
    <p:sldId id="3420" r:id="rId17"/>
    <p:sldId id="3386" r:id="rId18"/>
    <p:sldId id="3413" r:id="rId19"/>
  </p:sldIdLst>
  <p:sldSz cx="12858750" cy="7232650"/>
  <p:notesSz cx="6858000" cy="9144000"/>
  <p:custDataLst>
    <p:tags r:id="rId22"/>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328" userDrawn="1">
          <p15:clr>
            <a:srgbClr val="A4A3A4"/>
          </p15:clr>
        </p15:guide>
        <p15:guide id="2" pos="4050"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A1A3B"/>
    <a:srgbClr val="FFFFFF"/>
    <a:srgbClr val="297E9B"/>
    <a:srgbClr val="900000"/>
    <a:srgbClr val="0FC7D3"/>
    <a:srgbClr val="EC206C"/>
    <a:srgbClr val="BC148E"/>
    <a:srgbClr val="CE000D"/>
    <a:srgbClr val="FE67BE"/>
    <a:srgbClr val="84004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34" autoAdjust="0"/>
    <p:restoredTop sz="92986" autoAdjust="0"/>
  </p:normalViewPr>
  <p:slideViewPr>
    <p:cSldViewPr>
      <p:cViewPr>
        <p:scale>
          <a:sx n="75" d="100"/>
          <a:sy n="75" d="100"/>
        </p:scale>
        <p:origin x="-78" y="-252"/>
      </p:cViewPr>
      <p:guideLst>
        <p:guide orient="horz" pos="328"/>
        <p:guide orient="horz" pos="4183"/>
        <p:guide pos="4050"/>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85" d="100"/>
          <a:sy n="85" d="100"/>
        </p:scale>
        <p:origin x="3804" y="9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1111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182524111010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222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333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44444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55555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66666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1522211177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162322118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1724231199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a:pPr>
            <a:endParaRPr lang="zh-CN"/>
          </a:p>
        </c:rich>
      </c:tx>
      <c:layout>
        <c:manualLayout>
          <c:xMode val="edge"/>
          <c:yMode val="edge"/>
          <c:x val="0.49493708507024897"/>
          <c:y val="1.9316813339509041E-2"/>
        </c:manualLayout>
      </c:layout>
      <c:spPr>
        <a:noFill/>
        <a:ln w="25380">
          <a:noFill/>
        </a:ln>
      </c:spPr>
    </c:title>
    <c:plotArea>
      <c:layout>
        <c:manualLayout>
          <c:layoutTarget val="inner"/>
          <c:xMode val="edge"/>
          <c:yMode val="edge"/>
          <c:x val="7.4683544303797506E-2"/>
          <c:y val="1.4858841010401203E-3"/>
          <c:w val="0.85189873417721562"/>
          <c:h val="1"/>
        </c:manualLayout>
      </c:layout>
      <c:pieChart>
        <c:ser>
          <c:idx val="0"/>
          <c:order val="0"/>
          <c:spPr>
            <a:solidFill>
              <a:srgbClr val="FFFFFF"/>
            </a:solidFill>
            <a:ln w="25380">
              <a:noFill/>
            </a:ln>
          </c:spPr>
          <c:dPt>
            <c:idx val="1"/>
            <c:spPr>
              <a:solidFill>
                <a:schemeClr val="accent1">
                  <a:lumMod val="75000"/>
                </a:schemeClr>
              </a:solidFill>
              <a:ln w="25380">
                <a:noFill/>
              </a:ln>
            </c:spPr>
            <c:extLst xmlns:c16r2="http://schemas.microsoft.com/office/drawing/2015/06/chart">
              <c:ext xmlns:c16="http://schemas.microsoft.com/office/drawing/2014/chart" uri="{C3380CC4-5D6E-409C-BE32-E72D297353CC}">
                <c16:uniqueId val="{00000001-9B71-414E-9D34-3945FE22ADF6}"/>
              </c:ext>
            </c:extLst>
          </c:dPt>
          <c:val>
            <c:numRef>
              <c:f>Sheet1!$B$2:$C$2</c:f>
              <c:numCache>
                <c:formatCode>General</c:formatCode>
                <c:ptCount val="2"/>
                <c:pt idx="0">
                  <c:v>40</c:v>
                </c:pt>
                <c:pt idx="1">
                  <c:v>20</c:v>
                </c:pt>
              </c:numCache>
            </c:numRef>
          </c:val>
          <c:extLst xmlns:c16r2="http://schemas.microsoft.com/office/drawing/2015/06/char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strRef>
                    <c:extLst>
                      <c:ext uri="{02D57815-91ED-43cb-92C2-25804820EDAC}">
                        <c15:formulaRef>
                          <c15:sqref>Sheet1!$B$1:$C$1</c15:sqref>
                        </c15:formulaRef>
                      </c:ext>
                    </c:extLst>
                    <c:strCache>
                      <c:ptCount val="2"/>
                      <c:pt idx="0">
                        <c:v>2013</c:v>
                      </c:pt>
                      <c:pt idx="1">
                        <c:v>2014</c:v>
                      </c:pt>
                    </c:strCache>
                  </c:strRef>
                </c15:cat>
              </c15:filteredCategoryTitle>
            </c:ext>
            <c:ext xmlns:c16="http://schemas.microsoft.com/office/drawing/2014/chart" uri="{C3380CC4-5D6E-409C-BE32-E72D297353CC}">
              <c16:uniqueId val="{00000002-9B71-414E-9D34-3945FE22ADF6}"/>
            </c:ext>
          </c:extLst>
        </c:ser>
        <c:firstSliceAng val="0"/>
      </c:pieChart>
      <c:spPr>
        <a:noFill/>
        <a:ln w="25380">
          <a:noFill/>
        </a:ln>
      </c:spPr>
    </c:plotArea>
    <c:plotVisOnly val="1"/>
    <c:dispBlanksAs val="zero"/>
  </c:chart>
  <c:spPr>
    <a:noFill/>
    <a:ln>
      <a:noFill/>
    </a:ln>
  </c:spPr>
  <c:txPr>
    <a:bodyPr/>
    <a:lstStyle/>
    <a:p>
      <a:pPr>
        <a:defRPr sz="2988"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doughnutChart>
        <c:varyColors val="1"/>
        <c:ser>
          <c:idx val="0"/>
          <c:order val="0"/>
          <c:spPr>
            <a:solidFill>
              <a:schemeClr val="bg1">
                <a:lumMod val="85000"/>
              </a:schemeClr>
            </a:solidFill>
            <a:ln>
              <a:solidFill>
                <a:schemeClr val="bg1"/>
              </a:solidFill>
            </a:ln>
          </c:spPr>
          <c:dPt>
            <c:idx val="1"/>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1-9625-44ED-8011-79282C6F32A6}"/>
              </c:ext>
            </c:extLst>
          </c:dPt>
          <c:dPt>
            <c:idx val="2"/>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3-9625-44ED-8011-79282C6F32A6}"/>
              </c:ext>
            </c:extLst>
          </c:dPt>
          <c:dPt>
            <c:idx val="3"/>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5-9625-44ED-8011-79282C6F32A6}"/>
              </c:ext>
            </c:extLst>
          </c:dPt>
          <c:dPt>
            <c:idx val="4"/>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7-9625-44ED-8011-79282C6F32A6}"/>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xmlns:c16r2="http://schemas.microsoft.com/office/drawing/2015/06/char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08-9625-44ED-8011-79282C6F32A6}"/>
            </c:ext>
          </c:extLst>
        </c:ser>
        <c:firstSliceAng val="0"/>
        <c:holeSize val="80"/>
      </c:doughnutChart>
    </c:plotArea>
    <c:plotVisOnly val="1"/>
    <c:dispBlanksAs val="zero"/>
  </c:chart>
  <c:spPr>
    <a:ln>
      <a:noFill/>
    </a:ln>
  </c:spPr>
  <c:txPr>
    <a:bodyPr/>
    <a:lstStyle/>
    <a:p>
      <a:pPr rtl="0">
        <a:defRPr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a:pPr>
            <a:endParaRPr lang="zh-CN"/>
          </a:p>
        </c:rich>
      </c:tx>
      <c:layout>
        <c:manualLayout>
          <c:xMode val="edge"/>
          <c:yMode val="edge"/>
          <c:x val="0.49493708507024897"/>
          <c:y val="1.9316813339509041E-2"/>
        </c:manualLayout>
      </c:layout>
      <c:spPr>
        <a:noFill/>
        <a:ln w="25380">
          <a:noFill/>
        </a:ln>
      </c:spPr>
    </c:title>
    <c:plotArea>
      <c:layout>
        <c:manualLayout>
          <c:layoutTarget val="inner"/>
          <c:xMode val="edge"/>
          <c:yMode val="edge"/>
          <c:x val="7.4683544303797506E-2"/>
          <c:y val="1.4858841010401203E-3"/>
          <c:w val="0.85189873417721562"/>
          <c:h val="1"/>
        </c:manualLayout>
      </c:layout>
      <c:pieChart>
        <c:ser>
          <c:idx val="0"/>
          <c:order val="0"/>
          <c:spPr>
            <a:solidFill>
              <a:srgbClr val="FFFFFF"/>
            </a:solidFill>
            <a:ln w="25380">
              <a:noFill/>
            </a:ln>
          </c:spPr>
          <c:dPt>
            <c:idx val="1"/>
            <c:spPr>
              <a:solidFill>
                <a:schemeClr val="accent2">
                  <a:lumMod val="50000"/>
                </a:schemeClr>
              </a:solidFill>
              <a:ln w="25380">
                <a:noFill/>
              </a:ln>
            </c:spPr>
            <c:extLst xmlns:c16r2="http://schemas.microsoft.com/office/drawing/2015/06/chart">
              <c:ext xmlns:c16="http://schemas.microsoft.com/office/drawing/2014/chart" uri="{C3380CC4-5D6E-409C-BE32-E72D297353CC}">
                <c16:uniqueId val="{00000001-60E0-4FD2-9AAA-107B3DED7988}"/>
              </c:ext>
            </c:extLst>
          </c:dPt>
          <c:val>
            <c:numRef>
              <c:f>Sheet1!$B$2:$C$2</c:f>
              <c:numCache>
                <c:formatCode>General</c:formatCode>
                <c:ptCount val="2"/>
                <c:pt idx="0">
                  <c:v>80</c:v>
                </c:pt>
                <c:pt idx="1">
                  <c:v>20</c:v>
                </c:pt>
              </c:numCache>
            </c:numRef>
          </c:val>
          <c:extLst xmlns:c16r2="http://schemas.microsoft.com/office/drawing/2015/06/char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strRef>
                    <c:extLst>
                      <c:ext uri="{02D57815-91ED-43cb-92C2-25804820EDAC}">
                        <c15:formulaRef>
                          <c15:sqref>Sheet1!$B$1:$C$1</c15:sqref>
                        </c15:formulaRef>
                      </c:ext>
                    </c:extLst>
                    <c:strCache>
                      <c:ptCount val="2"/>
                      <c:pt idx="0">
                        <c:v>2013</c:v>
                      </c:pt>
                      <c:pt idx="1">
                        <c:v>2014</c:v>
                      </c:pt>
                    </c:strCache>
                  </c:strRef>
                </c15:cat>
              </c15:filteredCategoryTitle>
            </c:ext>
            <c:ext xmlns:c16="http://schemas.microsoft.com/office/drawing/2014/chart" uri="{C3380CC4-5D6E-409C-BE32-E72D297353CC}">
              <c16:uniqueId val="{00000002-60E0-4FD2-9AAA-107B3DED7988}"/>
            </c:ext>
          </c:extLst>
        </c:ser>
        <c:firstSliceAng val="0"/>
      </c:pieChart>
      <c:spPr>
        <a:noFill/>
        <a:ln w="25380">
          <a:noFill/>
        </a:ln>
      </c:spPr>
    </c:plotArea>
    <c:plotVisOnly val="1"/>
    <c:dispBlanksAs val="zero"/>
  </c:chart>
  <c:spPr>
    <a:noFill/>
    <a:ln>
      <a:noFill/>
    </a:ln>
  </c:spPr>
  <c:txPr>
    <a:bodyPr/>
    <a:lstStyle/>
    <a:p>
      <a:pPr>
        <a:defRPr sz="2988"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a:pPr>
            <a:endParaRPr lang="zh-CN"/>
          </a:p>
        </c:rich>
      </c:tx>
      <c:layout>
        <c:manualLayout>
          <c:xMode val="edge"/>
          <c:yMode val="edge"/>
          <c:x val="0.49493708507024897"/>
          <c:y val="1.9316813339509041E-2"/>
        </c:manualLayout>
      </c:layout>
      <c:spPr>
        <a:noFill/>
        <a:ln w="25438">
          <a:noFill/>
        </a:ln>
      </c:spPr>
    </c:title>
    <c:plotArea>
      <c:layout>
        <c:manualLayout>
          <c:layoutTarget val="inner"/>
          <c:xMode val="edge"/>
          <c:yMode val="edge"/>
          <c:x val="7.4683544303797506E-2"/>
          <c:y val="1.4858841010401203E-3"/>
          <c:w val="0.85189873417721562"/>
          <c:h val="1"/>
        </c:manualLayout>
      </c:layout>
      <c:pieChart>
        <c:ser>
          <c:idx val="0"/>
          <c:order val="0"/>
          <c:spPr>
            <a:solidFill>
              <a:srgbClr val="FFFFFF"/>
            </a:solidFill>
            <a:ln w="25438">
              <a:noFill/>
            </a:ln>
          </c:spPr>
          <c:dPt>
            <c:idx val="1"/>
            <c:spPr>
              <a:solidFill>
                <a:schemeClr val="accent3">
                  <a:lumMod val="75000"/>
                </a:schemeClr>
              </a:solidFill>
              <a:ln w="25438">
                <a:noFill/>
              </a:ln>
            </c:spPr>
            <c:extLst xmlns:c16r2="http://schemas.microsoft.com/office/drawing/2015/06/chart">
              <c:ext xmlns:c16="http://schemas.microsoft.com/office/drawing/2014/chart" uri="{C3380CC4-5D6E-409C-BE32-E72D297353CC}">
                <c16:uniqueId val="{00000001-2289-4108-9FA5-04675E8430FF}"/>
              </c:ext>
            </c:extLst>
          </c:dPt>
          <c:val>
            <c:numRef>
              <c:f>Sheet1!$B$2:$C$2</c:f>
              <c:numCache>
                <c:formatCode>General</c:formatCode>
                <c:ptCount val="2"/>
                <c:pt idx="0">
                  <c:v>50</c:v>
                </c:pt>
                <c:pt idx="1">
                  <c:v>50</c:v>
                </c:pt>
              </c:numCache>
            </c:numRef>
          </c:val>
          <c:extLst xmlns:c16r2="http://schemas.microsoft.com/office/drawing/2015/06/char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strRef>
                    <c:extLst>
                      <c:ext uri="{02D57815-91ED-43cb-92C2-25804820EDAC}">
                        <c15:formulaRef>
                          <c15:sqref>Sheet1!$B$1:$C$1</c15:sqref>
                        </c15:formulaRef>
                      </c:ext>
                    </c:extLst>
                    <c:strCache>
                      <c:ptCount val="2"/>
                      <c:pt idx="0">
                        <c:v>2013</c:v>
                      </c:pt>
                      <c:pt idx="1">
                        <c:v>2014</c:v>
                      </c:pt>
                    </c:strCache>
                  </c:strRef>
                </c15:cat>
              </c15:filteredCategoryTitle>
            </c:ext>
            <c:ext xmlns:c16="http://schemas.microsoft.com/office/drawing/2014/chart" uri="{C3380CC4-5D6E-409C-BE32-E72D297353CC}">
              <c16:uniqueId val="{00000002-2289-4108-9FA5-04675E8430FF}"/>
            </c:ext>
          </c:extLst>
        </c:ser>
        <c:firstSliceAng val="0"/>
      </c:pieChart>
      <c:spPr>
        <a:noFill/>
        <a:ln w="25438">
          <a:noFill/>
        </a:ln>
      </c:spPr>
    </c:plotArea>
    <c:plotVisOnly val="1"/>
    <c:dispBlanksAs val="zero"/>
  </c:chart>
  <c:spPr>
    <a:noFill/>
    <a:ln>
      <a:noFill/>
    </a:ln>
  </c:spPr>
  <c:txPr>
    <a:bodyPr/>
    <a:lstStyle/>
    <a:p>
      <a:pPr>
        <a:defRPr sz="3005"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a:pPr>
            <a:endParaRPr lang="zh-CN"/>
          </a:p>
        </c:rich>
      </c:tx>
      <c:layout>
        <c:manualLayout>
          <c:xMode val="edge"/>
          <c:yMode val="edge"/>
          <c:x val="0.49493727159703138"/>
          <c:y val="1.9317334137060625E-2"/>
        </c:manualLayout>
      </c:layout>
      <c:spPr>
        <a:noFill/>
        <a:ln w="25378">
          <a:noFill/>
        </a:ln>
      </c:spPr>
    </c:title>
    <c:plotArea>
      <c:layout>
        <c:manualLayout>
          <c:layoutTarget val="inner"/>
          <c:xMode val="edge"/>
          <c:yMode val="edge"/>
          <c:x val="7.4683544303797506E-2"/>
          <c:y val="1.4858841010401203E-3"/>
          <c:w val="0.85189873417721562"/>
          <c:h val="1"/>
        </c:manualLayout>
      </c:layout>
      <c:pieChart>
        <c:ser>
          <c:idx val="0"/>
          <c:order val="0"/>
          <c:spPr>
            <a:solidFill>
              <a:srgbClr val="FFFFFF"/>
            </a:solidFill>
            <a:ln w="25378">
              <a:noFill/>
            </a:ln>
          </c:spPr>
          <c:dPt>
            <c:idx val="1"/>
            <c:spPr>
              <a:solidFill>
                <a:schemeClr val="accent4">
                  <a:lumMod val="75000"/>
                </a:schemeClr>
              </a:solidFill>
              <a:ln w="25378">
                <a:noFill/>
              </a:ln>
            </c:spPr>
            <c:extLst xmlns:c16r2="http://schemas.microsoft.com/office/drawing/2015/06/chart">
              <c:ext xmlns:c16="http://schemas.microsoft.com/office/drawing/2014/chart" uri="{C3380CC4-5D6E-409C-BE32-E72D297353CC}">
                <c16:uniqueId val="{00000001-4854-476C-BEE8-804B6A3468DD}"/>
              </c:ext>
            </c:extLst>
          </c:dPt>
          <c:val>
            <c:numRef>
              <c:f>Sheet1!$B$2:$C$2</c:f>
              <c:numCache>
                <c:formatCode>General</c:formatCode>
                <c:ptCount val="2"/>
                <c:pt idx="0">
                  <c:v>70</c:v>
                </c:pt>
                <c:pt idx="1">
                  <c:v>30</c:v>
                </c:pt>
              </c:numCache>
            </c:numRef>
          </c:val>
          <c:extLst xmlns:c16r2="http://schemas.microsoft.com/office/drawing/2015/06/char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strRef>
                    <c:extLst>
                      <c:ext uri="{02D57815-91ED-43cb-92C2-25804820EDAC}">
                        <c15:formulaRef>
                          <c15:sqref>Sheet1!$B$1:$C$1</c15:sqref>
                        </c15:formulaRef>
                      </c:ext>
                    </c:extLst>
                    <c:strCache>
                      <c:ptCount val="2"/>
                      <c:pt idx="0">
                        <c:v>2013</c:v>
                      </c:pt>
                      <c:pt idx="1">
                        <c:v>2014</c:v>
                      </c:pt>
                    </c:strCache>
                  </c:strRef>
                </c15:cat>
              </c15:filteredCategoryTitle>
            </c:ext>
            <c:ext xmlns:c16="http://schemas.microsoft.com/office/drawing/2014/chart" uri="{C3380CC4-5D6E-409C-BE32-E72D297353CC}">
              <c16:uniqueId val="{00000002-4854-476C-BEE8-804B6A3468DD}"/>
            </c:ext>
          </c:extLst>
        </c:ser>
        <c:firstSliceAng val="0"/>
      </c:pieChart>
      <c:spPr>
        <a:noFill/>
        <a:ln w="25378">
          <a:noFill/>
        </a:ln>
      </c:spPr>
    </c:plotArea>
    <c:plotVisOnly val="1"/>
    <c:dispBlanksAs val="zero"/>
  </c:chart>
  <c:spPr>
    <a:noFill/>
    <a:ln>
      <a:noFill/>
    </a:ln>
  </c:spPr>
  <c:txPr>
    <a:bodyPr/>
    <a:lstStyle/>
    <a:p>
      <a:pPr>
        <a:defRPr sz="2992"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a:pPr>
            <a:endParaRPr lang="zh-CN"/>
          </a:p>
        </c:rich>
      </c:tx>
      <c:layout>
        <c:manualLayout>
          <c:xMode val="edge"/>
          <c:yMode val="edge"/>
          <c:x val="0.49493708507024897"/>
          <c:y val="1.9316813339509041E-2"/>
        </c:manualLayout>
      </c:layout>
      <c:spPr>
        <a:noFill/>
        <a:ln w="25438">
          <a:noFill/>
        </a:ln>
      </c:spPr>
    </c:title>
    <c:plotArea>
      <c:layout>
        <c:manualLayout>
          <c:layoutTarget val="inner"/>
          <c:xMode val="edge"/>
          <c:yMode val="edge"/>
          <c:x val="7.4683544303797506E-2"/>
          <c:y val="1.4858841010401203E-3"/>
          <c:w val="0.85189873417721562"/>
          <c:h val="1"/>
        </c:manualLayout>
      </c:layout>
      <c:pieChart>
        <c:ser>
          <c:idx val="0"/>
          <c:order val="0"/>
          <c:spPr>
            <a:solidFill>
              <a:srgbClr val="FFFFFF"/>
            </a:solidFill>
            <a:ln w="25438">
              <a:noFill/>
            </a:ln>
          </c:spPr>
          <c:dPt>
            <c:idx val="1"/>
            <c:spPr>
              <a:solidFill>
                <a:schemeClr val="accent5">
                  <a:lumMod val="75000"/>
                </a:schemeClr>
              </a:solidFill>
              <a:ln w="25438">
                <a:noFill/>
              </a:ln>
            </c:spPr>
            <c:extLst xmlns:c16r2="http://schemas.microsoft.com/office/drawing/2015/06/chart">
              <c:ext xmlns:c16="http://schemas.microsoft.com/office/drawing/2014/chart" uri="{C3380CC4-5D6E-409C-BE32-E72D297353CC}">
                <c16:uniqueId val="{00000001-241D-47F3-8C2A-B605E46264E8}"/>
              </c:ext>
            </c:extLst>
          </c:dPt>
          <c:val>
            <c:numRef>
              <c:f>Sheet1!$B$2:$C$2</c:f>
              <c:numCache>
                <c:formatCode>General</c:formatCode>
                <c:ptCount val="2"/>
                <c:pt idx="0">
                  <c:v>80</c:v>
                </c:pt>
                <c:pt idx="1">
                  <c:v>20</c:v>
                </c:pt>
              </c:numCache>
            </c:numRef>
          </c:val>
          <c:extLst xmlns:c16r2="http://schemas.microsoft.com/office/drawing/2015/06/char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strRef>
                    <c:extLst>
                      <c:ext uri="{02D57815-91ED-43cb-92C2-25804820EDAC}">
                        <c15:formulaRef>
                          <c15:sqref>Sheet1!$B$1:$C$1</c15:sqref>
                        </c15:formulaRef>
                      </c:ext>
                    </c:extLst>
                    <c:strCache>
                      <c:ptCount val="2"/>
                      <c:pt idx="0">
                        <c:v>2013</c:v>
                      </c:pt>
                      <c:pt idx="1">
                        <c:v>2014</c:v>
                      </c:pt>
                    </c:strCache>
                  </c:strRef>
                </c15:cat>
              </c15:filteredCategoryTitle>
            </c:ext>
            <c:ext xmlns:c16="http://schemas.microsoft.com/office/drawing/2014/chart" uri="{C3380CC4-5D6E-409C-BE32-E72D297353CC}">
              <c16:uniqueId val="{00000002-241D-47F3-8C2A-B605E46264E8}"/>
            </c:ext>
          </c:extLst>
        </c:ser>
        <c:firstSliceAng val="0"/>
      </c:pieChart>
      <c:spPr>
        <a:noFill/>
        <a:ln w="25438">
          <a:noFill/>
        </a:ln>
      </c:spPr>
    </c:plotArea>
    <c:plotVisOnly val="1"/>
    <c:dispBlanksAs val="zero"/>
  </c:chart>
  <c:spPr>
    <a:noFill/>
    <a:ln>
      <a:noFill/>
    </a:ln>
  </c:spPr>
  <c:txPr>
    <a:bodyPr/>
    <a:lstStyle/>
    <a:p>
      <a:pPr>
        <a:defRPr sz="3005"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a:pPr>
            <a:endParaRPr lang="zh-CN"/>
          </a:p>
        </c:rich>
      </c:tx>
      <c:layout>
        <c:manualLayout>
          <c:xMode val="edge"/>
          <c:yMode val="edge"/>
          <c:x val="0.49493708507024897"/>
          <c:y val="1.9316813339509041E-2"/>
        </c:manualLayout>
      </c:layout>
      <c:spPr>
        <a:noFill/>
        <a:ln w="25380">
          <a:noFill/>
        </a:ln>
      </c:spPr>
    </c:title>
    <c:plotArea>
      <c:layout>
        <c:manualLayout>
          <c:layoutTarget val="inner"/>
          <c:xMode val="edge"/>
          <c:yMode val="edge"/>
          <c:x val="7.4683544303797506E-2"/>
          <c:y val="1.4858841010401203E-3"/>
          <c:w val="0.85189873417721562"/>
          <c:h val="1"/>
        </c:manualLayout>
      </c:layout>
      <c:pieChart>
        <c:ser>
          <c:idx val="0"/>
          <c:order val="0"/>
          <c:spPr>
            <a:solidFill>
              <a:srgbClr val="FFFFFF"/>
            </a:solidFill>
            <a:ln w="25380">
              <a:noFill/>
            </a:ln>
          </c:spPr>
          <c:dPt>
            <c:idx val="1"/>
            <c:spPr>
              <a:solidFill>
                <a:schemeClr val="accent6">
                  <a:lumMod val="75000"/>
                </a:schemeClr>
              </a:solidFill>
              <a:ln w="25380">
                <a:noFill/>
              </a:ln>
            </c:spPr>
            <c:extLst xmlns:c16r2="http://schemas.microsoft.com/office/drawing/2015/06/chart">
              <c:ext xmlns:c16="http://schemas.microsoft.com/office/drawing/2014/chart" uri="{C3380CC4-5D6E-409C-BE32-E72D297353CC}">
                <c16:uniqueId val="{00000001-4772-4F58-BDC0-F00598F4451E}"/>
              </c:ext>
            </c:extLst>
          </c:dPt>
          <c:val>
            <c:numRef>
              <c:f>Sheet1!$B$2:$C$2</c:f>
              <c:numCache>
                <c:formatCode>General</c:formatCode>
                <c:ptCount val="2"/>
                <c:pt idx="0">
                  <c:v>90</c:v>
                </c:pt>
                <c:pt idx="1">
                  <c:v>10</c:v>
                </c:pt>
              </c:numCache>
            </c:numRef>
          </c:val>
          <c:extLst xmlns:c16r2="http://schemas.microsoft.com/office/drawing/2015/06/char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strRef>
                    <c:extLst>
                      <c:ext uri="{02D57815-91ED-43cb-92C2-25804820EDAC}">
                        <c15:formulaRef>
                          <c15:sqref>Sheet1!$B$1:$C$1</c15:sqref>
                        </c15:formulaRef>
                      </c:ext>
                    </c:extLst>
                    <c:strCache>
                      <c:ptCount val="2"/>
                      <c:pt idx="0">
                        <c:v>2013</c:v>
                      </c:pt>
                      <c:pt idx="1">
                        <c:v>2014</c:v>
                      </c:pt>
                    </c:strCache>
                  </c:strRef>
                </c15:cat>
              </c15:filteredCategoryTitle>
            </c:ext>
            <c:ext xmlns:c16="http://schemas.microsoft.com/office/drawing/2014/chart" uri="{C3380CC4-5D6E-409C-BE32-E72D297353CC}">
              <c16:uniqueId val="{00000002-4772-4F58-BDC0-F00598F4451E}"/>
            </c:ext>
          </c:extLst>
        </c:ser>
        <c:firstSliceAng val="0"/>
      </c:pieChart>
      <c:spPr>
        <a:noFill/>
        <a:ln w="25380">
          <a:noFill/>
        </a:ln>
      </c:spPr>
    </c:plotArea>
    <c:plotVisOnly val="1"/>
    <c:dispBlanksAs val="zero"/>
  </c:chart>
  <c:spPr>
    <a:noFill/>
    <a:ln>
      <a:noFill/>
    </a:ln>
  </c:spPr>
  <c:txPr>
    <a:bodyPr/>
    <a:lstStyle/>
    <a:p>
      <a:pPr>
        <a:defRPr sz="2988"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doughnutChart>
        <c:varyColors val="1"/>
        <c:ser>
          <c:idx val="0"/>
          <c:order val="0"/>
          <c:spPr>
            <a:solidFill>
              <a:schemeClr val="bg1">
                <a:lumMod val="85000"/>
              </a:schemeClr>
            </a:solidFill>
            <a:ln>
              <a:solidFill>
                <a:schemeClr val="bg1"/>
              </a:solidFill>
            </a:ln>
          </c:spPr>
          <c:dPt>
            <c:idx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1-A81D-4E47-AB88-04450B9DB44A}"/>
              </c:ext>
            </c:extLst>
          </c:dPt>
          <c:dPt>
            <c:idx val="1"/>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3-A81D-4E47-AB88-04450B9DB44A}"/>
              </c:ext>
            </c:extLst>
          </c:dPt>
          <c:dPt>
            <c:idx val="2"/>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5-A81D-4E47-AB88-04450B9DB44A}"/>
              </c:ext>
            </c:extLst>
          </c:dPt>
          <c:dPt>
            <c:idx val="3"/>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7-A81D-4E47-AB88-04450B9DB44A}"/>
              </c:ext>
            </c:extLst>
          </c:dPt>
          <c:dPt>
            <c:idx val="4"/>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9-A81D-4E47-AB88-04450B9DB44A}"/>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xmlns:c16r2="http://schemas.microsoft.com/office/drawing/2015/06/char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0A-A81D-4E47-AB88-04450B9DB44A}"/>
            </c:ext>
          </c:extLst>
        </c:ser>
        <c:firstSliceAng val="0"/>
        <c:holeSize val="80"/>
      </c:doughnutChart>
    </c:plotArea>
    <c:plotVisOnly val="1"/>
    <c:dispBlanksAs val="zero"/>
  </c:chart>
  <c:spPr>
    <a:ln>
      <a:noFill/>
    </a:ln>
  </c:spPr>
  <c:txPr>
    <a:bodyPr/>
    <a:lstStyle/>
    <a:p>
      <a:pPr rtl="0">
        <a:defRPr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7.627142819250228E-2"/>
          <c:y val="0.18730625121757929"/>
          <c:w val="0.86016904831374585"/>
          <c:h val="0.81269374878242051"/>
        </c:manualLayout>
      </c:layout>
      <c:doughnutChart>
        <c:varyColors val="1"/>
        <c:ser>
          <c:idx val="0"/>
          <c:order val="0"/>
          <c:spPr>
            <a:solidFill>
              <a:schemeClr val="bg1">
                <a:lumMod val="85000"/>
              </a:schemeClr>
            </a:solidFill>
            <a:ln>
              <a:solidFill>
                <a:schemeClr val="bg1"/>
              </a:solidFill>
            </a:ln>
          </c:spPr>
          <c:dPt>
            <c:idx val="0"/>
            <c:spPr>
              <a:solidFill>
                <a:schemeClr val="accent2"/>
              </a:solidFill>
              <a:ln>
                <a:solidFill>
                  <a:schemeClr val="bg1"/>
                </a:solidFill>
              </a:ln>
            </c:spPr>
            <c:extLst xmlns:c16r2="http://schemas.microsoft.com/office/drawing/2015/06/chart">
              <c:ext xmlns:c16="http://schemas.microsoft.com/office/drawing/2014/chart" uri="{C3380CC4-5D6E-409C-BE32-E72D297353CC}">
                <c16:uniqueId val="{00000001-80D1-4F2B-98A1-1916A6A0DED4}"/>
              </c:ext>
            </c:extLst>
          </c:dPt>
          <c:dPt>
            <c:idx val="1"/>
            <c:spPr>
              <a:solidFill>
                <a:schemeClr val="accent2"/>
              </a:solidFill>
              <a:ln>
                <a:solidFill>
                  <a:schemeClr val="bg1"/>
                </a:solidFill>
              </a:ln>
            </c:spPr>
            <c:extLst xmlns:c16r2="http://schemas.microsoft.com/office/drawing/2015/06/chart">
              <c:ext xmlns:c16="http://schemas.microsoft.com/office/drawing/2014/chart" uri="{C3380CC4-5D6E-409C-BE32-E72D297353CC}">
                <c16:uniqueId val="{00000003-80D1-4F2B-98A1-1916A6A0DED4}"/>
              </c:ext>
            </c:extLst>
          </c:dPt>
          <c:dPt>
            <c:idx val="2"/>
            <c:spPr>
              <a:solidFill>
                <a:schemeClr val="accent2"/>
              </a:solidFill>
              <a:ln>
                <a:solidFill>
                  <a:schemeClr val="bg1"/>
                </a:solidFill>
              </a:ln>
            </c:spPr>
            <c:extLst xmlns:c16r2="http://schemas.microsoft.com/office/drawing/2015/06/chart">
              <c:ext xmlns:c16="http://schemas.microsoft.com/office/drawing/2014/chart" uri="{C3380CC4-5D6E-409C-BE32-E72D297353CC}">
                <c16:uniqueId val="{00000005-80D1-4F2B-98A1-1916A6A0DED4}"/>
              </c:ext>
            </c:extLst>
          </c:dPt>
          <c:dPt>
            <c:idx val="3"/>
            <c:spPr>
              <a:solidFill>
                <a:schemeClr val="accent2"/>
              </a:solidFill>
              <a:ln>
                <a:solidFill>
                  <a:schemeClr val="bg1"/>
                </a:solidFill>
              </a:ln>
            </c:spPr>
            <c:extLst xmlns:c16r2="http://schemas.microsoft.com/office/drawing/2015/06/chart">
              <c:ext xmlns:c16="http://schemas.microsoft.com/office/drawing/2014/chart" uri="{C3380CC4-5D6E-409C-BE32-E72D297353CC}">
                <c16:uniqueId val="{00000007-80D1-4F2B-98A1-1916A6A0DED4}"/>
              </c:ext>
            </c:extLst>
          </c:dPt>
          <c:dPt>
            <c:idx val="4"/>
            <c:spPr>
              <a:solidFill>
                <a:schemeClr val="accent2"/>
              </a:solidFill>
              <a:ln>
                <a:solidFill>
                  <a:schemeClr val="bg1"/>
                </a:solidFill>
              </a:ln>
            </c:spPr>
            <c:extLst xmlns:c16r2="http://schemas.microsoft.com/office/drawing/2015/06/chart">
              <c:ext xmlns:c16="http://schemas.microsoft.com/office/drawing/2014/chart" uri="{C3380CC4-5D6E-409C-BE32-E72D297353CC}">
                <c16:uniqueId val="{00000009-80D1-4F2B-98A1-1916A6A0DED4}"/>
              </c:ext>
            </c:extLst>
          </c:dPt>
          <c:dPt>
            <c:idx val="5"/>
            <c:spPr>
              <a:solidFill>
                <a:schemeClr val="accent2"/>
              </a:solidFill>
              <a:ln>
                <a:solidFill>
                  <a:schemeClr val="bg1"/>
                </a:solidFill>
              </a:ln>
            </c:spPr>
            <c:extLst xmlns:c16r2="http://schemas.microsoft.com/office/drawing/2015/06/chart">
              <c:ext xmlns:c16="http://schemas.microsoft.com/office/drawing/2014/chart" uri="{C3380CC4-5D6E-409C-BE32-E72D297353CC}">
                <c16:uniqueId val="{0000000B-80D1-4F2B-98A1-1916A6A0DED4}"/>
              </c:ext>
            </c:extLst>
          </c:dPt>
          <c:dPt>
            <c:idx val="6"/>
            <c:spPr>
              <a:solidFill>
                <a:schemeClr val="accent2"/>
              </a:solidFill>
              <a:ln>
                <a:solidFill>
                  <a:schemeClr val="bg1"/>
                </a:solidFill>
              </a:ln>
            </c:spPr>
            <c:extLst xmlns:c16r2="http://schemas.microsoft.com/office/drawing/2015/06/chart">
              <c:ext xmlns:c16="http://schemas.microsoft.com/office/drawing/2014/chart" uri="{C3380CC4-5D6E-409C-BE32-E72D297353CC}">
                <c16:uniqueId val="{0000000D-80D1-4F2B-98A1-1916A6A0DED4}"/>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xmlns:c16r2="http://schemas.microsoft.com/office/drawing/2015/06/char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0E-80D1-4F2B-98A1-1916A6A0DED4}"/>
            </c:ext>
          </c:extLst>
        </c:ser>
        <c:firstSliceAng val="0"/>
        <c:holeSize val="80"/>
      </c:doughnutChart>
    </c:plotArea>
    <c:plotVisOnly val="1"/>
    <c:dispBlanksAs val="zero"/>
  </c:chart>
  <c:spPr>
    <a:ln>
      <a:noFill/>
    </a:ln>
  </c:spPr>
  <c:txPr>
    <a:bodyPr/>
    <a:lstStyle/>
    <a:p>
      <a:pPr rtl="0">
        <a:defRPr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doughnutChart>
        <c:varyColors val="1"/>
        <c:ser>
          <c:idx val="0"/>
          <c:order val="0"/>
          <c:spPr>
            <a:solidFill>
              <a:schemeClr val="bg1">
                <a:lumMod val="85000"/>
              </a:schemeClr>
            </a:solidFill>
            <a:ln>
              <a:solidFill>
                <a:schemeClr val="bg1"/>
              </a:solidFill>
            </a:ln>
          </c:spPr>
          <c:dPt>
            <c:idx val="0"/>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01-1630-4627-B57B-4198FD3F829C}"/>
              </c:ext>
            </c:extLst>
          </c:dPt>
          <c:dPt>
            <c:idx val="1"/>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03-1630-4627-B57B-4198FD3F829C}"/>
              </c:ext>
            </c:extLst>
          </c:dPt>
          <c:dPt>
            <c:idx val="2"/>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05-1630-4627-B57B-4198FD3F829C}"/>
              </c:ext>
            </c:extLst>
          </c:dPt>
          <c:dPt>
            <c:idx val="3"/>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07-1630-4627-B57B-4198FD3F829C}"/>
              </c:ext>
            </c:extLst>
          </c:dPt>
          <c:dPt>
            <c:idx val="4"/>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09-1630-4627-B57B-4198FD3F829C}"/>
              </c:ext>
            </c:extLst>
          </c:dPt>
          <c:dPt>
            <c:idx val="5"/>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0B-1630-4627-B57B-4198FD3F829C}"/>
              </c:ext>
            </c:extLst>
          </c:dPt>
          <c:dPt>
            <c:idx val="6"/>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0D-1630-4627-B57B-4198FD3F829C}"/>
              </c:ext>
            </c:extLst>
          </c:dPt>
          <c:dPt>
            <c:idx val="7"/>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0F-1630-4627-B57B-4198FD3F829C}"/>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xmlns:c16r2="http://schemas.microsoft.com/office/drawing/2015/06/char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10-1630-4627-B57B-4198FD3F829C}"/>
            </c:ext>
          </c:extLst>
        </c:ser>
        <c:firstSliceAng val="0"/>
        <c:holeSize val="80"/>
      </c:doughnutChart>
    </c:plotArea>
    <c:plotVisOnly val="1"/>
    <c:dispBlanksAs val="zero"/>
  </c:chart>
  <c:spPr>
    <a:ln>
      <a:noFill/>
    </a:ln>
  </c:spPr>
  <c:txPr>
    <a:bodyPr/>
    <a:lstStyle/>
    <a:p>
      <a:pPr rtl="0">
        <a:defRPr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pPr/>
              <a:t>2019/4/8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pPr/>
              <a:t>‹#›</a:t>
            </a:fld>
            <a:endParaRPr lang="zh-CN" altLang="en-US"/>
          </a:p>
        </p:txBody>
      </p:sp>
    </p:spTree>
    <p:extLst>
      <p:ext uri="{BB962C8B-B14F-4D97-AF65-F5344CB8AC3E}">
        <p14:creationId xmlns:p14="http://schemas.microsoft.com/office/powerpoint/2010/main" xmlns=""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2019/4/8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xmlns=""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xmlns="" val="886126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xmlns="" val="1860588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xmlns="" val="1303896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xmlns="" val="164881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a:t>
            </a:fld>
            <a:endParaRPr lang="zh-CN" altLang="en-US"/>
          </a:p>
        </p:txBody>
      </p:sp>
    </p:spTree>
    <p:extLst>
      <p:ext uri="{BB962C8B-B14F-4D97-AF65-F5344CB8AC3E}">
        <p14:creationId xmlns:p14="http://schemas.microsoft.com/office/powerpoint/2010/main" xmlns="" val="750816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p14="http://schemas.microsoft.com/office/powerpoint/2010/main" xmlns="" val="1910983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15</a:t>
            </a:fld>
            <a:endParaRPr lang="en-GB"/>
          </a:p>
        </p:txBody>
      </p:sp>
    </p:spTree>
    <p:extLst>
      <p:ext uri="{BB962C8B-B14F-4D97-AF65-F5344CB8AC3E}">
        <p14:creationId xmlns:p14="http://schemas.microsoft.com/office/powerpoint/2010/main" xmlns="" val="3023319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a:t>
            </a:fld>
            <a:endParaRPr lang="zh-CN" altLang="en-US"/>
          </a:p>
        </p:txBody>
      </p:sp>
    </p:spTree>
    <p:extLst>
      <p:ext uri="{BB962C8B-B14F-4D97-AF65-F5344CB8AC3E}">
        <p14:creationId xmlns:p14="http://schemas.microsoft.com/office/powerpoint/2010/main" xmlns="" val="1910983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extLst>
      <p:ext uri="{BB962C8B-B14F-4D97-AF65-F5344CB8AC3E}">
        <p14:creationId xmlns:p14="http://schemas.microsoft.com/office/powerpoint/2010/main" xmlns="" val="232672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extLst>
      <p:ext uri="{BB962C8B-B14F-4D97-AF65-F5344CB8AC3E}">
        <p14:creationId xmlns:p14="http://schemas.microsoft.com/office/powerpoint/2010/main" xmlns="" val="2475859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a:t>
            </a:fld>
            <a:endParaRPr lang="zh-CN" altLang="en-US"/>
          </a:p>
        </p:txBody>
      </p:sp>
    </p:spTree>
    <p:extLst>
      <p:ext uri="{BB962C8B-B14F-4D97-AF65-F5344CB8AC3E}">
        <p14:creationId xmlns:p14="http://schemas.microsoft.com/office/powerpoint/2010/main" xmlns="" val="2442850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xmlns="" val="2415583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xmlns="" val="3175520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xmlns="" val="1248197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xmlns="" val="2898218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xmlns="" val="4031468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xmlns="" val="799910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xmlns="" val="134166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001829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638631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404238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AD87B8-9A4B-45E2-BBE5-FB86ADE287A3}" type="datetimeFigureOut">
              <a:rPr lang="zh-CN" altLang="en-US" smtClean="0"/>
              <a:pPr/>
              <a:t>2019/4/8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7AAA611-6692-4583-86AB-5AB9B972BD46}" type="slidenum">
              <a:rPr lang="zh-CN" altLang="en-US" smtClean="0"/>
              <a:pPr/>
              <a:t>‹#›</a:t>
            </a:fld>
            <a:endParaRPr lang="zh-CN" altLang="en-US"/>
          </a:p>
        </p:txBody>
      </p:sp>
    </p:spTree>
    <p:extLst>
      <p:ext uri="{BB962C8B-B14F-4D97-AF65-F5344CB8AC3E}">
        <p14:creationId xmlns:p14="http://schemas.microsoft.com/office/powerpoint/2010/main" xmlns="" val="19066218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pPr/>
              <a:t>2019/4/8</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xmlns="" val="278975340"/>
      </p:ext>
    </p:extLst>
  </p:cSld>
  <p:clrMap bg1="lt1" tx1="dk1" bg2="lt2" tx2="dk2" accent1="accent1" accent2="accent2" accent3="accent3" accent4="accent4" accent5="accent5" accent6="accent6" hlink="hlink" folHlink="folHlink"/>
  <p:sldLayoutIdLst>
    <p:sldLayoutId id="2147483986" r:id="rId1"/>
    <p:sldLayoutId id="2147483989" r:id="rId2"/>
    <p:sldLayoutId id="2147483990" r:id="rId3"/>
    <p:sldLayoutId id="2147483991"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3.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3" y="4264397"/>
            <a:ext cx="12858044" cy="2968253"/>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accent2"/>
              </a:solidFill>
            </a:endParaRPr>
          </a:p>
        </p:txBody>
      </p:sp>
      <p:sp>
        <p:nvSpPr>
          <p:cNvPr id="15" name="文本框 14"/>
          <p:cNvSpPr txBox="1"/>
          <p:nvPr/>
        </p:nvSpPr>
        <p:spPr>
          <a:xfrm>
            <a:off x="1676847" y="591989"/>
            <a:ext cx="9080738" cy="2313367"/>
          </a:xfrm>
          <a:prstGeom prst="rect">
            <a:avLst/>
          </a:prstGeom>
          <a:noFill/>
        </p:spPr>
        <p:txBody>
          <a:bodyPr wrap="square" lIns="96434" tIns="48217" rIns="96434" bIns="48217" rtlCol="0">
            <a:spAutoFit/>
          </a:bodyPr>
          <a:lstStyle/>
          <a:p>
            <a:pPr algn="ctr" defTabSz="964278"/>
            <a:r>
              <a:rPr lang="zh-CN" altLang="en-US" sz="7200" b="1"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数学阅读从阅读数学课本开始</a:t>
            </a:r>
            <a:endParaRPr lang="zh-CN" altLang="en-US" sz="72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6" name="文本框 15"/>
          <p:cNvSpPr txBox="1"/>
          <p:nvPr/>
        </p:nvSpPr>
        <p:spPr>
          <a:xfrm>
            <a:off x="2828975" y="3184277"/>
            <a:ext cx="7272808" cy="712929"/>
          </a:xfrm>
          <a:prstGeom prst="rect">
            <a:avLst/>
          </a:prstGeom>
          <a:noFill/>
        </p:spPr>
        <p:txBody>
          <a:bodyPr wrap="square" lIns="96434" tIns="48217" rIns="96434" bIns="48217" rtlCol="0">
            <a:spAutoFit/>
          </a:bodyPr>
          <a:lstStyle/>
          <a:p>
            <a:pPr defTabSz="964278"/>
            <a:r>
              <a:rPr lang="zh-CN" altLang="en-US" sz="4000" b="1" dirty="0" smtClean="0">
                <a:solidFill>
                  <a:schemeClr val="accent1"/>
                </a:solidFill>
                <a:cs typeface="+mn-ea"/>
                <a:sym typeface="+mn-lt"/>
              </a:rPr>
              <a:t>溧阳市平桥小学      谢红芬</a:t>
            </a:r>
            <a:endParaRPr lang="zh-CN" altLang="en-US" sz="4000" b="1" dirty="0">
              <a:solidFill>
                <a:schemeClr val="accent1"/>
              </a:solidFill>
              <a:cs typeface="+mn-ea"/>
              <a:sym typeface="+mn-lt"/>
            </a:endParaRPr>
          </a:p>
        </p:txBody>
      </p:sp>
    </p:spTree>
    <p:extLst>
      <p:ext uri="{BB962C8B-B14F-4D97-AF65-F5344CB8AC3E}">
        <p14:creationId xmlns:p14="http://schemas.microsoft.com/office/powerpoint/2010/main" xmlns="" val="1986184321"/>
      </p:ext>
    </p:extLst>
  </p:cSld>
  <p:clrMapOvr>
    <a:masterClrMapping/>
  </p:clrMapOvr>
  <mc:AlternateContent xmlns:mc="http://schemas.openxmlformats.org/markup-compatibility/2006">
    <mc:Choice xmlns:p14="http://schemas.microsoft.com/office/powerpoint/2010/main" xmlns="" Requires="p14">
      <p:transition spd="slow" p14:dur="1250" advTm="4000">
        <p14:flip dir="r"/>
      </p:transition>
    </mc:Choice>
    <mc:Fallback>
      <p:transition spd="slow" advTm="4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7"/>
          <p:cNvSpPr>
            <a:spLocks noEditPoints="1"/>
          </p:cNvSpPr>
          <p:nvPr/>
        </p:nvSpPr>
        <p:spPr bwMode="auto">
          <a:xfrm>
            <a:off x="5322950" y="3481662"/>
            <a:ext cx="332347" cy="566711"/>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7"/>
          <p:cNvSpPr>
            <a:spLocks noEditPoints="1"/>
          </p:cNvSpPr>
          <p:nvPr/>
        </p:nvSpPr>
        <p:spPr bwMode="auto">
          <a:xfrm>
            <a:off x="2488080" y="3193630"/>
            <a:ext cx="332348" cy="566711"/>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7"/>
          <p:cNvSpPr>
            <a:spLocks noEditPoints="1"/>
          </p:cNvSpPr>
          <p:nvPr/>
        </p:nvSpPr>
        <p:spPr bwMode="auto">
          <a:xfrm>
            <a:off x="8681440" y="3625678"/>
            <a:ext cx="332348" cy="566711"/>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7"/>
          <p:cNvSpPr>
            <a:spLocks noEditPoints="1"/>
          </p:cNvSpPr>
          <p:nvPr/>
        </p:nvSpPr>
        <p:spPr bwMode="auto">
          <a:xfrm>
            <a:off x="9450477" y="3265638"/>
            <a:ext cx="332348" cy="566711"/>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7"/>
          <p:cNvSpPr>
            <a:spLocks noEditPoints="1"/>
          </p:cNvSpPr>
          <p:nvPr/>
        </p:nvSpPr>
        <p:spPr bwMode="auto">
          <a:xfrm>
            <a:off x="6247101" y="3193630"/>
            <a:ext cx="332348" cy="566711"/>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7"/>
          <p:cNvSpPr>
            <a:spLocks noEditPoints="1"/>
          </p:cNvSpPr>
          <p:nvPr/>
        </p:nvSpPr>
        <p:spPr bwMode="auto">
          <a:xfrm>
            <a:off x="7107014" y="3352590"/>
            <a:ext cx="332348" cy="566711"/>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Content Placeholder 2"/>
          <p:cNvSpPr txBox="1">
            <a:spLocks/>
          </p:cNvSpPr>
          <p:nvPr/>
        </p:nvSpPr>
        <p:spPr>
          <a:xfrm>
            <a:off x="1770876" y="5440728"/>
            <a:ext cx="9368352" cy="369332"/>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zh-CN" altLang="zh-CN" sz="2400" b="1" dirty="0" smtClean="0">
                <a:solidFill>
                  <a:srgbClr val="FF0000"/>
                </a:solidFill>
              </a:rPr>
              <a:t>追问：</a:t>
            </a:r>
            <a:r>
              <a:rPr lang="zh-CN" altLang="zh-CN" sz="2400" b="1" dirty="0" smtClean="0">
                <a:solidFill>
                  <a:srgbClr val="0A1A3B"/>
                </a:solidFill>
                <a:latin typeface="+mn-ea"/>
              </a:rPr>
              <a:t>学生乐意数学阅读的动机是什么？</a:t>
            </a:r>
            <a:endParaRPr lang="zh-CN" altLang="zh-CN" sz="2400" b="1" dirty="0">
              <a:solidFill>
                <a:srgbClr val="0A1A3B"/>
              </a:solidFill>
              <a:latin typeface="+mn-ea"/>
            </a:endParaRPr>
          </a:p>
        </p:txBody>
      </p:sp>
      <p:sp>
        <p:nvSpPr>
          <p:cNvPr id="37" name="Isosceles Triangle 2"/>
          <p:cNvSpPr/>
          <p:nvPr/>
        </p:nvSpPr>
        <p:spPr>
          <a:xfrm>
            <a:off x="1946744" y="3770761"/>
            <a:ext cx="1419492" cy="101132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Isosceles Triangle 2"/>
          <p:cNvSpPr/>
          <p:nvPr/>
        </p:nvSpPr>
        <p:spPr>
          <a:xfrm>
            <a:off x="2806658" y="3464850"/>
            <a:ext cx="1419492" cy="154595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Isosceles Triangle 2"/>
          <p:cNvSpPr/>
          <p:nvPr/>
        </p:nvSpPr>
        <p:spPr>
          <a:xfrm>
            <a:off x="3899267" y="3688575"/>
            <a:ext cx="1305584" cy="1178215"/>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Isosceles Triangle 2"/>
          <p:cNvSpPr/>
          <p:nvPr/>
        </p:nvSpPr>
        <p:spPr>
          <a:xfrm>
            <a:off x="4882639" y="4197684"/>
            <a:ext cx="1217447" cy="81312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Isosceles Triangle 2"/>
          <p:cNvSpPr/>
          <p:nvPr/>
        </p:nvSpPr>
        <p:spPr>
          <a:xfrm>
            <a:off x="5705764" y="3855464"/>
            <a:ext cx="1419492" cy="101132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Isosceles Triangle 2"/>
          <p:cNvSpPr/>
          <p:nvPr/>
        </p:nvSpPr>
        <p:spPr>
          <a:xfrm>
            <a:off x="6565680" y="4421702"/>
            <a:ext cx="1419492" cy="589107"/>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Isosceles Triangle 2"/>
          <p:cNvSpPr/>
          <p:nvPr/>
        </p:nvSpPr>
        <p:spPr>
          <a:xfrm>
            <a:off x="7310705" y="3105071"/>
            <a:ext cx="1510426" cy="176171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Isosceles Triangle 2"/>
          <p:cNvSpPr/>
          <p:nvPr/>
        </p:nvSpPr>
        <p:spPr>
          <a:xfrm>
            <a:off x="8106261" y="4197684"/>
            <a:ext cx="1408461" cy="81312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Isosceles Triangle 2"/>
          <p:cNvSpPr/>
          <p:nvPr/>
        </p:nvSpPr>
        <p:spPr>
          <a:xfrm>
            <a:off x="8797784" y="3855464"/>
            <a:ext cx="1642205" cy="101132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Isosceles Triangle 2"/>
          <p:cNvSpPr/>
          <p:nvPr/>
        </p:nvSpPr>
        <p:spPr>
          <a:xfrm>
            <a:off x="9618888" y="3913587"/>
            <a:ext cx="1408461" cy="116923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68" name="表格 67"/>
          <p:cNvGraphicFramePr>
            <a:graphicFrameLocks noGrp="1"/>
          </p:cNvGraphicFramePr>
          <p:nvPr/>
        </p:nvGraphicFramePr>
        <p:xfrm>
          <a:off x="1244799" y="375965"/>
          <a:ext cx="8352929" cy="2736304"/>
        </p:xfrm>
        <a:graphic>
          <a:graphicData uri="http://schemas.openxmlformats.org/drawingml/2006/table">
            <a:tbl>
              <a:tblPr/>
              <a:tblGrid>
                <a:gridCol w="2612593"/>
                <a:gridCol w="1513423"/>
                <a:gridCol w="1105963"/>
                <a:gridCol w="1787003"/>
                <a:gridCol w="1333947"/>
              </a:tblGrid>
              <a:tr h="1090407">
                <a:tc>
                  <a:txBody>
                    <a:bodyPr/>
                    <a:lstStyle/>
                    <a:p>
                      <a:pPr algn="ctr">
                        <a:lnSpc>
                          <a:spcPts val="1800"/>
                        </a:lnSpc>
                        <a:spcAft>
                          <a:spcPts val="0"/>
                        </a:spcAft>
                      </a:pPr>
                      <a:r>
                        <a:rPr lang="zh-CN" sz="1800" b="1" kern="100" dirty="0">
                          <a:latin typeface="Tahoma"/>
                          <a:ea typeface="宋体"/>
                          <a:cs typeface="宋体"/>
                        </a:rPr>
                        <a:t>你是否乐意通过阅读了解更多有趣的数学，开拓自己的视野？</a:t>
                      </a:r>
                      <a:endParaRPr lang="zh-CN" sz="1800" kern="100" dirty="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800" kern="100" dirty="0">
                          <a:latin typeface="Tahoma"/>
                          <a:ea typeface="宋体"/>
                          <a:cs typeface="Times New Roman"/>
                        </a:rPr>
                        <a:t>是</a:t>
                      </a:r>
                      <a:endParaRPr lang="zh-CN" sz="1800" kern="100" dirty="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800" kern="100">
                          <a:latin typeface="Tahoma"/>
                          <a:ea typeface="宋体"/>
                          <a:cs typeface="Times New Roman"/>
                        </a:rPr>
                        <a:t>不是</a:t>
                      </a:r>
                      <a:endParaRPr lang="zh-CN" sz="1800" kern="10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endParaRPr lang="en-US" sz="1800" kern="100">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endParaRPr lang="en-US" sz="1800" kern="100">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74">
                <a:tc>
                  <a:txBody>
                    <a:bodyPr/>
                    <a:lstStyle/>
                    <a:p>
                      <a:pPr algn="ctr">
                        <a:lnSpc>
                          <a:spcPts val="1800"/>
                        </a:lnSpc>
                        <a:spcAft>
                          <a:spcPts val="0"/>
                        </a:spcAft>
                      </a:pPr>
                      <a:r>
                        <a:rPr lang="zh-CN" sz="1800" kern="100">
                          <a:latin typeface="Tahoma"/>
                          <a:ea typeface="宋体"/>
                          <a:cs typeface="Times New Roman"/>
                        </a:rPr>
                        <a:t>学生所占百分比</a:t>
                      </a:r>
                      <a:endParaRPr lang="zh-CN" sz="1800" kern="100">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kern="100" dirty="0">
                          <a:latin typeface="宋体"/>
                          <a:ea typeface="微软雅黑"/>
                          <a:cs typeface="Times New Roman"/>
                        </a:rPr>
                        <a:t>97.5%</a:t>
                      </a:r>
                      <a:endParaRPr lang="zh-CN" sz="1800" kern="100" dirty="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kern="100" dirty="0">
                          <a:latin typeface="宋体"/>
                          <a:ea typeface="微软雅黑"/>
                          <a:cs typeface="Times New Roman"/>
                        </a:rPr>
                        <a:t>2.5%</a:t>
                      </a:r>
                      <a:endParaRPr lang="zh-CN" sz="1800" kern="100" dirty="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endParaRPr lang="en-US" sz="1800" kern="100" dirty="0">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endParaRPr lang="en-US" sz="1800" kern="100">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949">
                <a:tc>
                  <a:txBody>
                    <a:bodyPr/>
                    <a:lstStyle/>
                    <a:p>
                      <a:pPr>
                        <a:lnSpc>
                          <a:spcPts val="1800"/>
                        </a:lnSpc>
                        <a:spcAft>
                          <a:spcPts val="0"/>
                        </a:spcAft>
                      </a:pPr>
                      <a:r>
                        <a:rPr lang="zh-CN" sz="1800" b="1" kern="100" dirty="0">
                          <a:latin typeface="Tahoma"/>
                          <a:ea typeface="宋体"/>
                          <a:cs typeface="宋体"/>
                        </a:rPr>
                        <a:t>你会在什么情况下阅读数学课本？（可多选）</a:t>
                      </a:r>
                      <a:endParaRPr lang="zh-CN" sz="1800" kern="100" dirty="0">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800" kern="100">
                          <a:latin typeface="Tahoma"/>
                          <a:ea typeface="宋体"/>
                          <a:cs typeface="Times New Roman"/>
                        </a:rPr>
                        <a:t>对数学有兴趣</a:t>
                      </a:r>
                      <a:endParaRPr lang="zh-CN" sz="1800" kern="10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800" kern="100">
                          <a:latin typeface="Tahoma"/>
                          <a:ea typeface="宋体"/>
                          <a:cs typeface="Times New Roman"/>
                        </a:rPr>
                        <a:t>老师要求</a:t>
                      </a:r>
                      <a:endParaRPr lang="zh-CN" sz="1800" kern="10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800" kern="100" dirty="0">
                          <a:latin typeface="Tahoma"/>
                          <a:ea typeface="宋体"/>
                          <a:cs typeface="Times New Roman"/>
                        </a:rPr>
                        <a:t>作业中碰到困难</a:t>
                      </a:r>
                      <a:endParaRPr lang="zh-CN" sz="1800" kern="100" dirty="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800" kern="100">
                          <a:latin typeface="Tahoma"/>
                          <a:ea typeface="宋体"/>
                          <a:cs typeface="Times New Roman"/>
                        </a:rPr>
                        <a:t>考试复习时</a:t>
                      </a:r>
                      <a:endParaRPr lang="zh-CN" sz="1800" kern="10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74">
                <a:tc>
                  <a:txBody>
                    <a:bodyPr/>
                    <a:lstStyle/>
                    <a:p>
                      <a:pPr algn="ctr">
                        <a:lnSpc>
                          <a:spcPts val="1800"/>
                        </a:lnSpc>
                        <a:spcAft>
                          <a:spcPts val="0"/>
                        </a:spcAft>
                      </a:pPr>
                      <a:r>
                        <a:rPr lang="zh-CN" sz="1800" kern="100" dirty="0">
                          <a:latin typeface="Tahoma"/>
                          <a:ea typeface="宋体"/>
                          <a:cs typeface="Times New Roman"/>
                        </a:rPr>
                        <a:t>学生所占百分比</a:t>
                      </a:r>
                      <a:endParaRPr lang="zh-CN" sz="1800" kern="100" dirty="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kern="100" dirty="0">
                          <a:latin typeface="宋体"/>
                          <a:ea typeface="微软雅黑"/>
                          <a:cs typeface="Times New Roman"/>
                        </a:rPr>
                        <a:t>68.4%</a:t>
                      </a:r>
                      <a:endParaRPr lang="zh-CN" sz="1800" kern="100" dirty="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kern="100" dirty="0">
                          <a:latin typeface="宋体"/>
                          <a:ea typeface="微软雅黑"/>
                          <a:cs typeface="Times New Roman"/>
                        </a:rPr>
                        <a:t>35.4%</a:t>
                      </a:r>
                      <a:endParaRPr lang="zh-CN" sz="1800" kern="100" dirty="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kern="100" dirty="0">
                          <a:latin typeface="宋体"/>
                          <a:ea typeface="微软雅黑"/>
                          <a:cs typeface="Times New Roman"/>
                        </a:rPr>
                        <a:t>68.4%</a:t>
                      </a:r>
                      <a:endParaRPr lang="zh-CN" sz="1800" kern="100" dirty="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kern="100" dirty="0">
                          <a:latin typeface="宋体"/>
                          <a:ea typeface="微软雅黑"/>
                          <a:cs typeface="Times New Roman"/>
                        </a:rPr>
                        <a:t>77.2%</a:t>
                      </a:r>
                      <a:endParaRPr lang="zh-CN" sz="1800" kern="100" dirty="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69" name="Group 4"/>
          <p:cNvGrpSpPr>
            <a:grpSpLocks noChangeAspect="1"/>
          </p:cNvGrpSpPr>
          <p:nvPr/>
        </p:nvGrpSpPr>
        <p:grpSpPr bwMode="auto">
          <a:xfrm flipH="1">
            <a:off x="812751" y="4912469"/>
            <a:ext cx="1144281" cy="989145"/>
            <a:chOff x="2883" y="375"/>
            <a:chExt cx="1938" cy="1977"/>
          </a:xfrm>
          <a:solidFill>
            <a:schemeClr val="accent1"/>
          </a:solidFill>
        </p:grpSpPr>
        <p:sp>
          <p:nvSpPr>
            <p:cNvPr id="70" name="Freeform 5"/>
            <p:cNvSpPr>
              <a:spLocks/>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6"/>
            <p:cNvSpPr>
              <a:spLocks/>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7"/>
            <p:cNvSpPr>
              <a:spLocks/>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8"/>
            <p:cNvSpPr>
              <a:spLocks/>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9"/>
            <p:cNvSpPr>
              <a:spLocks/>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10"/>
            <p:cNvSpPr>
              <a:spLocks/>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11"/>
            <p:cNvSpPr>
              <a:spLocks/>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12"/>
            <p:cNvSpPr>
              <a:spLocks/>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14"/>
            <p:cNvSpPr>
              <a:spLocks/>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xmlns="" val="35996146"/>
      </p:ext>
    </p:extLst>
  </p:cSld>
  <p:clrMapOvr>
    <a:masterClrMapping/>
  </p:clrMapOvr>
  <mc:AlternateContent xmlns:mc="http://schemas.openxmlformats.org/markup-compatibility/2006">
    <mc:Choice xmlns:p14="http://schemas.microsoft.com/office/powerpoint/2010/main" xmlns=""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linds(horizontal)">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ox(in)">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0"/>
          <p:cNvSpPr>
            <a:spLocks/>
          </p:cNvSpPr>
          <p:nvPr/>
        </p:nvSpPr>
        <p:spPr bwMode="auto">
          <a:xfrm>
            <a:off x="5885903" y="3481731"/>
            <a:ext cx="1373301" cy="1386256"/>
          </a:xfrm>
          <a:custGeom>
            <a:avLst/>
            <a:gdLst/>
            <a:ahLst/>
            <a:cxnLst>
              <a:cxn ang="0">
                <a:pos x="0" y="397"/>
              </a:cxn>
              <a:cxn ang="0">
                <a:pos x="0" y="345"/>
              </a:cxn>
              <a:cxn ang="0">
                <a:pos x="46" y="299"/>
              </a:cxn>
              <a:cxn ang="0">
                <a:pos x="46" y="98"/>
              </a:cxn>
              <a:cxn ang="0">
                <a:pos x="145" y="0"/>
              </a:cxn>
              <a:cxn ang="0">
                <a:pos x="394" y="0"/>
              </a:cxn>
              <a:cxn ang="0">
                <a:pos x="394" y="52"/>
              </a:cxn>
              <a:cxn ang="0">
                <a:pos x="145" y="52"/>
              </a:cxn>
              <a:cxn ang="0">
                <a:pos x="98" y="98"/>
              </a:cxn>
              <a:cxn ang="0">
                <a:pos x="98" y="299"/>
              </a:cxn>
              <a:cxn ang="0">
                <a:pos x="0" y="397"/>
              </a:cxn>
            </a:cxnLst>
            <a:rect l="0" t="0" r="r" b="b"/>
            <a:pathLst>
              <a:path w="394" h="397">
                <a:moveTo>
                  <a:pt x="0" y="397"/>
                </a:moveTo>
                <a:cubicBezTo>
                  <a:pt x="0" y="345"/>
                  <a:pt x="0" y="345"/>
                  <a:pt x="0" y="345"/>
                </a:cubicBezTo>
                <a:cubicBezTo>
                  <a:pt x="26" y="345"/>
                  <a:pt x="46" y="324"/>
                  <a:pt x="46" y="299"/>
                </a:cubicBezTo>
                <a:cubicBezTo>
                  <a:pt x="46" y="98"/>
                  <a:pt x="46" y="98"/>
                  <a:pt x="46" y="98"/>
                </a:cubicBezTo>
                <a:cubicBezTo>
                  <a:pt x="46" y="44"/>
                  <a:pt x="90" y="0"/>
                  <a:pt x="145" y="0"/>
                </a:cubicBezTo>
                <a:cubicBezTo>
                  <a:pt x="394" y="0"/>
                  <a:pt x="394" y="0"/>
                  <a:pt x="394" y="0"/>
                </a:cubicBezTo>
                <a:cubicBezTo>
                  <a:pt x="394" y="52"/>
                  <a:pt x="394" y="52"/>
                  <a:pt x="394" y="52"/>
                </a:cubicBezTo>
                <a:cubicBezTo>
                  <a:pt x="145" y="52"/>
                  <a:pt x="145" y="52"/>
                  <a:pt x="145" y="52"/>
                </a:cubicBezTo>
                <a:cubicBezTo>
                  <a:pt x="119" y="52"/>
                  <a:pt x="98" y="73"/>
                  <a:pt x="98" y="98"/>
                </a:cubicBezTo>
                <a:cubicBezTo>
                  <a:pt x="98" y="299"/>
                  <a:pt x="98" y="299"/>
                  <a:pt x="98" y="299"/>
                </a:cubicBezTo>
                <a:cubicBezTo>
                  <a:pt x="98" y="353"/>
                  <a:pt x="54" y="397"/>
                  <a:pt x="0" y="397"/>
                </a:cubicBezTo>
              </a:path>
            </a:pathLst>
          </a:custGeom>
          <a:solidFill>
            <a:schemeClr val="accent2"/>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4"/>
          <p:cNvSpPr>
            <a:spLocks/>
          </p:cNvSpPr>
          <p:nvPr/>
        </p:nvSpPr>
        <p:spPr bwMode="auto">
          <a:xfrm>
            <a:off x="8373280" y="3605095"/>
            <a:ext cx="1116347" cy="803251"/>
          </a:xfrm>
          <a:custGeom>
            <a:avLst/>
            <a:gdLst/>
            <a:ahLst/>
            <a:cxnLst>
              <a:cxn ang="0">
                <a:pos x="0" y="230"/>
              </a:cxn>
              <a:cxn ang="0">
                <a:pos x="0" y="178"/>
              </a:cxn>
              <a:cxn ang="0">
                <a:pos x="46" y="132"/>
              </a:cxn>
              <a:cxn ang="0">
                <a:pos x="46" y="98"/>
              </a:cxn>
              <a:cxn ang="0">
                <a:pos x="144" y="0"/>
              </a:cxn>
              <a:cxn ang="0">
                <a:pos x="320" y="0"/>
              </a:cxn>
              <a:cxn ang="0">
                <a:pos x="320" y="52"/>
              </a:cxn>
              <a:cxn ang="0">
                <a:pos x="144" y="52"/>
              </a:cxn>
              <a:cxn ang="0">
                <a:pos x="98" y="98"/>
              </a:cxn>
              <a:cxn ang="0">
                <a:pos x="98" y="132"/>
              </a:cxn>
              <a:cxn ang="0">
                <a:pos x="0" y="230"/>
              </a:cxn>
            </a:cxnLst>
            <a:rect l="0" t="0" r="r" b="b"/>
            <a:pathLst>
              <a:path w="320" h="230">
                <a:moveTo>
                  <a:pt x="0" y="230"/>
                </a:moveTo>
                <a:cubicBezTo>
                  <a:pt x="0" y="178"/>
                  <a:pt x="0" y="178"/>
                  <a:pt x="0" y="178"/>
                </a:cubicBezTo>
                <a:cubicBezTo>
                  <a:pt x="25" y="178"/>
                  <a:pt x="46" y="157"/>
                  <a:pt x="46" y="132"/>
                </a:cubicBezTo>
                <a:cubicBezTo>
                  <a:pt x="46" y="98"/>
                  <a:pt x="46" y="98"/>
                  <a:pt x="46" y="98"/>
                </a:cubicBezTo>
                <a:cubicBezTo>
                  <a:pt x="46" y="44"/>
                  <a:pt x="90" y="0"/>
                  <a:pt x="144" y="0"/>
                </a:cubicBezTo>
                <a:cubicBezTo>
                  <a:pt x="320" y="0"/>
                  <a:pt x="320" y="0"/>
                  <a:pt x="320" y="0"/>
                </a:cubicBezTo>
                <a:cubicBezTo>
                  <a:pt x="320" y="52"/>
                  <a:pt x="320" y="52"/>
                  <a:pt x="320" y="52"/>
                </a:cubicBezTo>
                <a:cubicBezTo>
                  <a:pt x="144" y="52"/>
                  <a:pt x="144" y="52"/>
                  <a:pt x="144" y="52"/>
                </a:cubicBezTo>
                <a:cubicBezTo>
                  <a:pt x="119" y="52"/>
                  <a:pt x="98" y="73"/>
                  <a:pt x="98" y="98"/>
                </a:cubicBezTo>
                <a:cubicBezTo>
                  <a:pt x="98" y="132"/>
                  <a:pt x="98" y="132"/>
                  <a:pt x="98" y="132"/>
                </a:cubicBezTo>
                <a:cubicBezTo>
                  <a:pt x="98" y="186"/>
                  <a:pt x="54" y="230"/>
                  <a:pt x="0" y="230"/>
                </a:cubicBezTo>
              </a:path>
            </a:pathLst>
          </a:custGeom>
          <a:solidFill>
            <a:schemeClr val="accent3"/>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8"/>
          <p:cNvSpPr>
            <a:spLocks/>
          </p:cNvSpPr>
          <p:nvPr/>
        </p:nvSpPr>
        <p:spPr bwMode="auto">
          <a:xfrm>
            <a:off x="7254775" y="3486416"/>
            <a:ext cx="1118505" cy="917693"/>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3"/>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a:spLocks/>
          </p:cNvSpPr>
          <p:nvPr/>
        </p:nvSpPr>
        <p:spPr bwMode="auto">
          <a:xfrm>
            <a:off x="3653208" y="3955887"/>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1"/>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30"/>
          <p:cNvSpPr>
            <a:spLocks noEditPoints="1"/>
          </p:cNvSpPr>
          <p:nvPr/>
        </p:nvSpPr>
        <p:spPr bwMode="auto">
          <a:xfrm>
            <a:off x="1613141" y="4807906"/>
            <a:ext cx="997586" cy="997586"/>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chemeClr val="accent1"/>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p:nvPr/>
        </p:nvSpPr>
        <p:spPr>
          <a:xfrm>
            <a:off x="4167234" y="3551965"/>
            <a:ext cx="184731" cy="240066"/>
          </a:xfrm>
          <a:prstGeom prst="rect">
            <a:avLst/>
          </a:prstGeom>
        </p:spPr>
        <p:txBody>
          <a:bodyPr wrap="none">
            <a:spAutoFit/>
          </a:bodyPr>
          <a:lstStyle/>
          <a:p>
            <a:pPr algn="just">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p:nvPr/>
        </p:nvSpPr>
        <p:spPr>
          <a:xfrm>
            <a:off x="2592419" y="5232100"/>
            <a:ext cx="1060789" cy="174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8"/>
          <p:cNvSpPr>
            <a:spLocks/>
          </p:cNvSpPr>
          <p:nvPr/>
        </p:nvSpPr>
        <p:spPr bwMode="auto">
          <a:xfrm>
            <a:off x="4767341" y="3955830"/>
            <a:ext cx="1118505" cy="924652"/>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2"/>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p:cNvSpPr>
          <p:nvPr/>
        </p:nvSpPr>
        <p:spPr bwMode="auto">
          <a:xfrm>
            <a:off x="9482248" y="2326294"/>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4"/>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ight Arrow 17"/>
          <p:cNvSpPr/>
          <p:nvPr/>
        </p:nvSpPr>
        <p:spPr>
          <a:xfrm>
            <a:off x="9966175" y="2229294"/>
            <a:ext cx="1203153" cy="37917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Content Placeholder 2"/>
          <p:cNvSpPr txBox="1">
            <a:spLocks/>
          </p:cNvSpPr>
          <p:nvPr/>
        </p:nvSpPr>
        <p:spPr>
          <a:xfrm>
            <a:off x="5061223" y="5128493"/>
            <a:ext cx="6180627" cy="399148"/>
          </a:xfrm>
          <a:prstGeom prst="rect">
            <a:avLst/>
          </a:prstGeom>
        </p:spPr>
        <p:txBody>
          <a:bodyPr vert="horz"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spcBef>
                <a:spcPts val="0"/>
              </a:spcBef>
            </a:pPr>
            <a:r>
              <a:rPr lang="zh-CN" altLang="en-US" b="1" dirty="0" smtClean="0">
                <a:solidFill>
                  <a:srgbClr val="FF0000"/>
                </a:solidFill>
              </a:rPr>
              <a:t>追问：</a:t>
            </a:r>
            <a:r>
              <a:rPr lang="zh-CN" altLang="zh-CN" b="1" dirty="0" smtClean="0"/>
              <a:t>学生读读划划就真正理解了吗？</a:t>
            </a:r>
            <a:endParaRPr lang="en-US"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28" name="表格 27"/>
          <p:cNvGraphicFramePr>
            <a:graphicFrameLocks noGrp="1"/>
          </p:cNvGraphicFramePr>
          <p:nvPr/>
        </p:nvGraphicFramePr>
        <p:xfrm>
          <a:off x="1316807" y="1024037"/>
          <a:ext cx="7056784" cy="2304256"/>
        </p:xfrm>
        <a:graphic>
          <a:graphicData uri="http://schemas.openxmlformats.org/drawingml/2006/table">
            <a:tbl>
              <a:tblPr/>
              <a:tblGrid>
                <a:gridCol w="2787551"/>
                <a:gridCol w="1318592"/>
                <a:gridCol w="1475899"/>
                <a:gridCol w="1474742"/>
              </a:tblGrid>
              <a:tr h="1536170">
                <a:tc>
                  <a:txBody>
                    <a:bodyPr/>
                    <a:lstStyle/>
                    <a:p>
                      <a:pPr algn="ctr">
                        <a:lnSpc>
                          <a:spcPts val="1800"/>
                        </a:lnSpc>
                        <a:spcAft>
                          <a:spcPts val="0"/>
                        </a:spcAft>
                      </a:pPr>
                      <a:r>
                        <a:rPr lang="zh-CN" sz="1800" b="1" kern="100" dirty="0">
                          <a:latin typeface="+mn-ea"/>
                          <a:ea typeface="+mn-ea"/>
                          <a:cs typeface="宋体"/>
                        </a:rPr>
                        <a:t>在数学阅读时，你有边读边划出关键词句吗？</a:t>
                      </a:r>
                      <a:endParaRPr lang="zh-CN" sz="1800" kern="100" dirty="0">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kern="100" dirty="0">
                          <a:latin typeface="+mn-ea"/>
                          <a:ea typeface="+mn-ea"/>
                          <a:cs typeface="Times New Roman"/>
                        </a:rPr>
                        <a:t> </a:t>
                      </a:r>
                      <a:r>
                        <a:rPr lang="zh-CN" sz="1800" kern="100" dirty="0">
                          <a:latin typeface="+mn-ea"/>
                          <a:ea typeface="+mn-ea"/>
                          <a:cs typeface="Times New Roman"/>
                        </a:rPr>
                        <a:t>从不</a:t>
                      </a:r>
                      <a:r>
                        <a:rPr lang="en-US" sz="1800" kern="100" dirty="0">
                          <a:latin typeface="+mn-ea"/>
                          <a:ea typeface="+mn-ea"/>
                          <a:cs typeface="Times New Roman"/>
                        </a:rPr>
                        <a:t>	</a:t>
                      </a:r>
                      <a:endParaRPr lang="zh-CN" sz="1800" kern="100" dirty="0">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800" kern="100" dirty="0">
                          <a:latin typeface="+mn-ea"/>
                          <a:ea typeface="+mn-ea"/>
                          <a:cs typeface="Times New Roman"/>
                        </a:rPr>
                        <a:t>偶尔会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800" kern="100">
                          <a:latin typeface="+mn-ea"/>
                          <a:ea typeface="+mn-ea"/>
                          <a:cs typeface="Times New Roman"/>
                        </a:rPr>
                        <a:t>经常会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8086">
                <a:tc>
                  <a:txBody>
                    <a:bodyPr/>
                    <a:lstStyle/>
                    <a:p>
                      <a:pPr algn="ctr">
                        <a:lnSpc>
                          <a:spcPts val="1800"/>
                        </a:lnSpc>
                        <a:spcAft>
                          <a:spcPts val="0"/>
                        </a:spcAft>
                      </a:pPr>
                      <a:r>
                        <a:rPr lang="zh-CN" sz="1800" kern="100" dirty="0">
                          <a:latin typeface="+mn-ea"/>
                          <a:ea typeface="+mn-ea"/>
                          <a:cs typeface="Times New Roman"/>
                        </a:rPr>
                        <a:t>学生所占百分比</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kern="100" dirty="0">
                          <a:latin typeface="+mn-ea"/>
                          <a:ea typeface="+mn-ea"/>
                          <a:cs typeface="Times New Roman"/>
                        </a:rPr>
                        <a:t>1.3%</a:t>
                      </a:r>
                      <a:endParaRPr lang="zh-CN" sz="1800" kern="100" dirty="0">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kern="100" dirty="0">
                          <a:latin typeface="+mn-ea"/>
                          <a:ea typeface="+mn-ea"/>
                          <a:cs typeface="Times New Roman"/>
                        </a:rPr>
                        <a:t>16.5%</a:t>
                      </a:r>
                      <a:endParaRPr lang="zh-CN" sz="1800" kern="100" dirty="0">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kern="100" dirty="0">
                          <a:latin typeface="+mn-ea"/>
                          <a:ea typeface="+mn-ea"/>
                          <a:cs typeface="Times New Roman"/>
                        </a:rPr>
                        <a:t>82.3%</a:t>
                      </a:r>
                      <a:endParaRPr lang="zh-CN" sz="1800" kern="100" dirty="0">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29" name="Group 4"/>
          <p:cNvGrpSpPr>
            <a:grpSpLocks noChangeAspect="1"/>
          </p:cNvGrpSpPr>
          <p:nvPr/>
        </p:nvGrpSpPr>
        <p:grpSpPr bwMode="auto">
          <a:xfrm flipH="1">
            <a:off x="10173791" y="4840461"/>
            <a:ext cx="1144281" cy="989145"/>
            <a:chOff x="2883" y="375"/>
            <a:chExt cx="1938" cy="1977"/>
          </a:xfrm>
          <a:solidFill>
            <a:schemeClr val="accent2"/>
          </a:solidFill>
        </p:grpSpPr>
        <p:sp>
          <p:nvSpPr>
            <p:cNvPr id="30" name="Freeform 5"/>
            <p:cNvSpPr>
              <a:spLocks/>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6"/>
            <p:cNvSpPr>
              <a:spLocks/>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7"/>
            <p:cNvSpPr>
              <a:spLocks/>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8"/>
            <p:cNvSpPr>
              <a:spLocks/>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9"/>
            <p:cNvSpPr>
              <a:spLocks/>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10"/>
            <p:cNvSpPr>
              <a:spLocks/>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11"/>
            <p:cNvSpPr>
              <a:spLocks/>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12"/>
            <p:cNvSpPr>
              <a:spLocks/>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14"/>
            <p:cNvSpPr>
              <a:spLocks/>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xmlns="" val="1113841635"/>
      </p:ext>
    </p:extLst>
  </p:cSld>
  <p:clrMapOvr>
    <a:masterClrMapping/>
  </p:clrMapOvr>
  <mc:AlternateContent xmlns:mc="http://schemas.openxmlformats.org/markup-compatibility/2006">
    <mc:Choice xmlns:p14="http://schemas.microsoft.com/office/powerpoint/2010/main" xmlns=""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ppt_x"/>
                                          </p:val>
                                        </p:tav>
                                        <p:tav tm="100000">
                                          <p:val>
                                            <p:strVal val="#ppt_x"/>
                                          </p:val>
                                        </p:tav>
                                      </p:tavLst>
                                    </p:anim>
                                    <p:anim calcmode="lin" valueType="num">
                                      <p:cBhvr additive="base">
                                        <p:cTn id="1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Chart 61"/>
          <p:cNvGraphicFramePr/>
          <p:nvPr>
            <p:extLst/>
          </p:nvPr>
        </p:nvGraphicFramePr>
        <p:xfrm>
          <a:off x="1748855" y="3256285"/>
          <a:ext cx="1998127" cy="21148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Chart 35"/>
          <p:cNvGraphicFramePr/>
          <p:nvPr>
            <p:extLst/>
          </p:nvPr>
        </p:nvGraphicFramePr>
        <p:xfrm>
          <a:off x="4269135" y="3112269"/>
          <a:ext cx="1998127" cy="21148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p:cNvGraphicFramePr/>
          <p:nvPr>
            <p:extLst/>
          </p:nvPr>
        </p:nvGraphicFramePr>
        <p:xfrm>
          <a:off x="6861423" y="3184277"/>
          <a:ext cx="1998127" cy="21148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4" name="Chart 53"/>
          <p:cNvGraphicFramePr/>
          <p:nvPr>
            <p:extLst/>
          </p:nvPr>
        </p:nvGraphicFramePr>
        <p:xfrm>
          <a:off x="9165679" y="3328293"/>
          <a:ext cx="1998127" cy="2114852"/>
        </p:xfrm>
        <a:graphic>
          <a:graphicData uri="http://schemas.openxmlformats.org/drawingml/2006/chart">
            <c:chart xmlns:c="http://schemas.openxmlformats.org/drawingml/2006/chart" xmlns:r="http://schemas.openxmlformats.org/officeDocument/2006/relationships" r:id="rId6"/>
          </a:graphicData>
        </a:graphic>
      </p:graphicFrame>
      <p:sp>
        <p:nvSpPr>
          <p:cNvPr id="49" name="TextBox 48"/>
          <p:cNvSpPr txBox="1"/>
          <p:nvPr/>
        </p:nvSpPr>
        <p:spPr>
          <a:xfrm>
            <a:off x="2108895" y="5344517"/>
            <a:ext cx="8640960" cy="1107996"/>
          </a:xfrm>
          <a:prstGeom prst="rect">
            <a:avLst/>
          </a:prstGeom>
          <a:noFill/>
        </p:spPr>
        <p:txBody>
          <a:bodyPr wrap="square" lIns="0" tIns="0" rIns="0" bIns="0" rtlCol="0">
            <a:spAutoFit/>
          </a:bodyPr>
          <a:lstStyle/>
          <a:p>
            <a:r>
              <a:rPr lang="zh-CN" altLang="en-US" sz="2400" b="1" dirty="0" smtClean="0">
                <a:solidFill>
                  <a:srgbClr val="FF0000"/>
                </a:solidFill>
              </a:rPr>
              <a:t>追问：</a:t>
            </a:r>
            <a:r>
              <a:rPr lang="zh-CN" altLang="zh-CN" sz="2400" b="1" dirty="0" smtClean="0"/>
              <a:t>是不是要考的内容教师就反复讲，不要考的内容没时间就不讲？或布置课后自己看看，至于学生看没看教师就不必去跟踪了解呢？</a:t>
            </a:r>
            <a:endParaRPr lang="zh-CN" altLang="zh-CN" sz="2400" b="1" dirty="0"/>
          </a:p>
        </p:txBody>
      </p:sp>
      <p:graphicFrame>
        <p:nvGraphicFramePr>
          <p:cNvPr id="39" name="表格 38"/>
          <p:cNvGraphicFramePr>
            <a:graphicFrameLocks noGrp="1"/>
          </p:cNvGraphicFramePr>
          <p:nvPr/>
        </p:nvGraphicFramePr>
        <p:xfrm>
          <a:off x="2324919" y="736005"/>
          <a:ext cx="7992888" cy="2304256"/>
        </p:xfrm>
        <a:graphic>
          <a:graphicData uri="http://schemas.openxmlformats.org/drawingml/2006/table">
            <a:tbl>
              <a:tblPr/>
              <a:tblGrid>
                <a:gridCol w="2171832"/>
                <a:gridCol w="1940352"/>
                <a:gridCol w="1940352"/>
                <a:gridCol w="1940352"/>
              </a:tblGrid>
              <a:tr h="1319494">
                <a:tc>
                  <a:txBody>
                    <a:bodyPr/>
                    <a:lstStyle/>
                    <a:p>
                      <a:pPr algn="ctr">
                        <a:lnSpc>
                          <a:spcPts val="1800"/>
                        </a:lnSpc>
                        <a:spcAft>
                          <a:spcPts val="0"/>
                        </a:spcAft>
                      </a:pPr>
                      <a:r>
                        <a:rPr lang="zh-CN" sz="1800" b="1" kern="100" dirty="0">
                          <a:latin typeface="Tahoma"/>
                          <a:ea typeface="宋体"/>
                          <a:cs typeface="Times New Roman"/>
                        </a:rPr>
                        <a:t>您觉得学生数学课外阅读的书籍：</a:t>
                      </a:r>
                      <a:endParaRPr lang="zh-CN" sz="1800" kern="100" dirty="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800" kern="100" dirty="0">
                          <a:latin typeface="Tahoma"/>
                          <a:ea typeface="宋体"/>
                          <a:cs typeface="Times New Roman"/>
                        </a:rPr>
                        <a:t>很丰富</a:t>
                      </a:r>
                      <a:endParaRPr lang="zh-CN" sz="1800" kern="100" dirty="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800" kern="100">
                          <a:latin typeface="Tahoma"/>
                          <a:ea typeface="宋体"/>
                          <a:cs typeface="Times New Roman"/>
                        </a:rPr>
                        <a:t>一般</a:t>
                      </a:r>
                      <a:r>
                        <a:rPr lang="en-US" sz="1800" kern="100">
                          <a:latin typeface="Tahoma"/>
                          <a:ea typeface="宋体"/>
                          <a:cs typeface="Times New Roman"/>
                        </a:rPr>
                        <a:t>	</a:t>
                      </a:r>
                      <a:endParaRPr lang="zh-CN" sz="1800" kern="10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800" kern="100">
                          <a:latin typeface="Tahoma"/>
                          <a:ea typeface="宋体"/>
                          <a:cs typeface="Times New Roman"/>
                        </a:rPr>
                        <a:t>非常缺乏</a:t>
                      </a:r>
                      <a:endParaRPr lang="zh-CN" sz="1800" kern="10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4762">
                <a:tc>
                  <a:txBody>
                    <a:bodyPr/>
                    <a:lstStyle/>
                    <a:p>
                      <a:pPr algn="ctr">
                        <a:lnSpc>
                          <a:spcPts val="1800"/>
                        </a:lnSpc>
                        <a:spcAft>
                          <a:spcPts val="0"/>
                        </a:spcAft>
                      </a:pPr>
                      <a:r>
                        <a:rPr lang="zh-CN" sz="1800" kern="100" dirty="0">
                          <a:latin typeface="Tahoma"/>
                          <a:ea typeface="宋体"/>
                          <a:cs typeface="Times New Roman"/>
                        </a:rPr>
                        <a:t>教师所占百分比</a:t>
                      </a:r>
                      <a:endParaRPr lang="zh-CN" sz="1800" kern="100" dirty="0">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kern="100" dirty="0">
                          <a:latin typeface="宋体"/>
                          <a:ea typeface="微软雅黑"/>
                          <a:cs typeface="Times New Roman"/>
                        </a:rPr>
                        <a:t>23.1%</a:t>
                      </a:r>
                      <a:endParaRPr lang="zh-CN" sz="1800" kern="100" dirty="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kern="100" dirty="0">
                          <a:latin typeface="宋体"/>
                          <a:ea typeface="微软雅黑"/>
                          <a:cs typeface="Times New Roman"/>
                        </a:rPr>
                        <a:t>38.5%</a:t>
                      </a:r>
                      <a:endParaRPr lang="zh-CN" sz="1800" kern="100" dirty="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kern="100" dirty="0">
                          <a:latin typeface="宋体"/>
                          <a:ea typeface="微软雅黑"/>
                          <a:cs typeface="Times New Roman"/>
                        </a:rPr>
                        <a:t>30.8%</a:t>
                      </a:r>
                      <a:endParaRPr lang="zh-CN" sz="1800" kern="100" dirty="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41" name="Group 4"/>
          <p:cNvGrpSpPr>
            <a:grpSpLocks noChangeAspect="1"/>
          </p:cNvGrpSpPr>
          <p:nvPr/>
        </p:nvGrpSpPr>
        <p:grpSpPr bwMode="auto">
          <a:xfrm flipH="1">
            <a:off x="884759" y="5056485"/>
            <a:ext cx="1144281" cy="989145"/>
            <a:chOff x="2883" y="375"/>
            <a:chExt cx="1938" cy="1977"/>
          </a:xfrm>
          <a:solidFill>
            <a:schemeClr val="accent3"/>
          </a:solidFill>
        </p:grpSpPr>
        <p:sp>
          <p:nvSpPr>
            <p:cNvPr id="42" name="Freeform 5"/>
            <p:cNvSpPr>
              <a:spLocks/>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6"/>
            <p:cNvSpPr>
              <a:spLocks/>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7"/>
            <p:cNvSpPr>
              <a:spLocks/>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8"/>
            <p:cNvSpPr>
              <a:spLocks/>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9"/>
            <p:cNvSpPr>
              <a:spLocks/>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0"/>
            <p:cNvSpPr>
              <a:spLocks/>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1"/>
            <p:cNvSpPr>
              <a:spLocks/>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2"/>
            <p:cNvSpPr>
              <a:spLocks/>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14"/>
            <p:cNvSpPr>
              <a:spLocks/>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xmlns="" val="3373240866"/>
      </p:ext>
    </p:extLst>
  </p:cSld>
  <p:clrMapOvr>
    <a:masterClrMapping/>
  </p:clrMapOvr>
  <mc:AlternateContent xmlns:mc="http://schemas.openxmlformats.org/markup-compatibility/2006">
    <mc:Choice xmlns:p14="http://schemas.microsoft.com/office/powerpoint/2010/main" xmlns=""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diamond(in)">
                                      <p:cBhvr>
                                        <p:cTn id="1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a:spLocks/>
          </p:cNvSpPr>
          <p:nvPr/>
        </p:nvSpPr>
        <p:spPr bwMode="auto">
          <a:xfrm>
            <a:off x="3992001" y="5331572"/>
            <a:ext cx="716976" cy="530251"/>
          </a:xfrm>
          <a:custGeom>
            <a:avLst/>
            <a:gdLst>
              <a:gd name="T0" fmla="*/ 283 w 344"/>
              <a:gd name="T1" fmla="*/ 254 h 254"/>
              <a:gd name="T2" fmla="*/ 255 w 344"/>
              <a:gd name="T3" fmla="*/ 246 h 254"/>
              <a:gd name="T4" fmla="*/ 33 w 344"/>
              <a:gd name="T5" fmla="*/ 106 h 254"/>
              <a:gd name="T6" fmla="*/ 16 w 344"/>
              <a:gd name="T7" fmla="*/ 32 h 254"/>
              <a:gd name="T8" fmla="*/ 89 w 344"/>
              <a:gd name="T9" fmla="*/ 16 h 254"/>
              <a:gd name="T10" fmla="*/ 312 w 344"/>
              <a:gd name="T11" fmla="*/ 156 h 254"/>
              <a:gd name="T12" fmla="*/ 328 w 344"/>
              <a:gd name="T13" fmla="*/ 229 h 254"/>
              <a:gd name="T14" fmla="*/ 283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solidFill>
            <a:schemeClr val="accent1"/>
          </a:solidFill>
          <a:ln>
            <a:noFill/>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6"/>
          <p:cNvSpPr>
            <a:spLocks/>
          </p:cNvSpPr>
          <p:nvPr/>
        </p:nvSpPr>
        <p:spPr bwMode="auto">
          <a:xfrm>
            <a:off x="4229000" y="4207632"/>
            <a:ext cx="780414" cy="342329"/>
          </a:xfrm>
          <a:custGeom>
            <a:avLst/>
            <a:gdLst>
              <a:gd name="T0" fmla="*/ 58 w 374"/>
              <a:gd name="T1" fmla="*/ 164 h 164"/>
              <a:gd name="T2" fmla="*/ 6 w 374"/>
              <a:gd name="T3" fmla="*/ 121 h 164"/>
              <a:gd name="T4" fmla="*/ 48 w 374"/>
              <a:gd name="T5" fmla="*/ 58 h 164"/>
              <a:gd name="T6" fmla="*/ 305 w 374"/>
              <a:gd name="T7" fmla="*/ 6 h 164"/>
              <a:gd name="T8" fmla="*/ 368 w 374"/>
              <a:gd name="T9" fmla="*/ 48 h 164"/>
              <a:gd name="T10" fmla="*/ 326 w 374"/>
              <a:gd name="T11" fmla="*/ 110 h 164"/>
              <a:gd name="T12" fmla="*/ 69 w 374"/>
              <a:gd name="T13" fmla="*/ 163 h 164"/>
              <a:gd name="T14" fmla="*/ 58 w 374"/>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4"/>
                  <a:pt x="326" y="110"/>
                </a:cubicBezTo>
                <a:cubicBezTo>
                  <a:pt x="69" y="163"/>
                  <a:pt x="69" y="163"/>
                  <a:pt x="69" y="163"/>
                </a:cubicBezTo>
                <a:cubicBezTo>
                  <a:pt x="65" y="163"/>
                  <a:pt x="62" y="164"/>
                  <a:pt x="58" y="164"/>
                </a:cubicBezTo>
                <a:close/>
              </a:path>
            </a:pathLst>
          </a:custGeom>
          <a:solidFill>
            <a:schemeClr val="accent6"/>
          </a:solidFill>
          <a:ln>
            <a:noFill/>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7"/>
          <p:cNvSpPr>
            <a:spLocks/>
          </p:cNvSpPr>
          <p:nvPr/>
        </p:nvSpPr>
        <p:spPr bwMode="auto">
          <a:xfrm>
            <a:off x="3679597" y="2899360"/>
            <a:ext cx="554190" cy="691840"/>
          </a:xfrm>
          <a:custGeom>
            <a:avLst/>
            <a:gdLst>
              <a:gd name="T0" fmla="*/ 60 w 266"/>
              <a:gd name="T1" fmla="*/ 332 h 332"/>
              <a:gd name="T2" fmla="*/ 31 w 266"/>
              <a:gd name="T3" fmla="*/ 324 h 332"/>
              <a:gd name="T4" fmla="*/ 16 w 266"/>
              <a:gd name="T5" fmla="*/ 250 h 332"/>
              <a:gd name="T6" fmla="*/ 161 w 266"/>
              <a:gd name="T7" fmla="*/ 31 h 332"/>
              <a:gd name="T8" fmla="*/ 235 w 266"/>
              <a:gd name="T9" fmla="*/ 16 h 332"/>
              <a:gd name="T10" fmla="*/ 250 w 266"/>
              <a:gd name="T11" fmla="*/ 90 h 332"/>
              <a:gd name="T12" fmla="*/ 105 w 266"/>
              <a:gd name="T13" fmla="*/ 309 h 332"/>
              <a:gd name="T14" fmla="*/ 60 w 266"/>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2">
                <a:moveTo>
                  <a:pt x="60" y="332"/>
                </a:moveTo>
                <a:cubicBezTo>
                  <a:pt x="50" y="332"/>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2"/>
                  <a:pt x="60" y="332"/>
                </a:cubicBezTo>
                <a:close/>
              </a:path>
            </a:pathLst>
          </a:custGeom>
          <a:solidFill>
            <a:schemeClr val="accent5"/>
          </a:solidFill>
          <a:ln>
            <a:noFill/>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8"/>
          <p:cNvSpPr>
            <a:spLocks/>
          </p:cNvSpPr>
          <p:nvPr/>
        </p:nvSpPr>
        <p:spPr bwMode="auto">
          <a:xfrm>
            <a:off x="2687320" y="2498381"/>
            <a:ext cx="226225" cy="772036"/>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4"/>
          </a:solidFill>
          <a:ln>
            <a:noFill/>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9"/>
          <p:cNvSpPr>
            <a:spLocks/>
          </p:cNvSpPr>
          <p:nvPr/>
        </p:nvSpPr>
        <p:spPr bwMode="auto">
          <a:xfrm>
            <a:off x="812751" y="5327982"/>
            <a:ext cx="716976" cy="529054"/>
          </a:xfrm>
          <a:custGeom>
            <a:avLst/>
            <a:gdLst>
              <a:gd name="T0" fmla="*/ 61 w 344"/>
              <a:gd name="T1" fmla="*/ 254 h 254"/>
              <a:gd name="T2" fmla="*/ 16 w 344"/>
              <a:gd name="T3" fmla="*/ 229 h 254"/>
              <a:gd name="T4" fmla="*/ 32 w 344"/>
              <a:gd name="T5" fmla="*/ 156 h 254"/>
              <a:gd name="T6" fmla="*/ 255 w 344"/>
              <a:gd name="T7" fmla="*/ 16 h 254"/>
              <a:gd name="T8" fmla="*/ 328 w 344"/>
              <a:gd name="T9" fmla="*/ 33 h 254"/>
              <a:gd name="T10" fmla="*/ 311 w 344"/>
              <a:gd name="T11" fmla="*/ 106 h 254"/>
              <a:gd name="T12" fmla="*/ 89 w 344"/>
              <a:gd name="T13" fmla="*/ 246 h 254"/>
              <a:gd name="T14" fmla="*/ 61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61" y="254"/>
                </a:moveTo>
                <a:cubicBezTo>
                  <a:pt x="43" y="254"/>
                  <a:pt x="26" y="245"/>
                  <a:pt x="16" y="229"/>
                </a:cubicBezTo>
                <a:cubicBezTo>
                  <a:pt x="0" y="204"/>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solidFill>
            <a:schemeClr val="accent1"/>
          </a:solidFill>
          <a:ln>
            <a:noFill/>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0"/>
          <p:cNvSpPr>
            <a:spLocks/>
          </p:cNvSpPr>
          <p:nvPr/>
        </p:nvSpPr>
        <p:spPr bwMode="auto">
          <a:xfrm>
            <a:off x="524719" y="4140486"/>
            <a:ext cx="780414" cy="339935"/>
          </a:xfrm>
          <a:custGeom>
            <a:avLst/>
            <a:gdLst>
              <a:gd name="T0" fmla="*/ 316 w 374"/>
              <a:gd name="T1" fmla="*/ 163 h 163"/>
              <a:gd name="T2" fmla="*/ 305 w 374"/>
              <a:gd name="T3" fmla="*/ 162 h 163"/>
              <a:gd name="T4" fmla="*/ 48 w 374"/>
              <a:gd name="T5" fmla="*/ 110 h 163"/>
              <a:gd name="T6" fmla="*/ 6 w 374"/>
              <a:gd name="T7" fmla="*/ 47 h 163"/>
              <a:gd name="T8" fmla="*/ 69 w 374"/>
              <a:gd name="T9" fmla="*/ 5 h 163"/>
              <a:gd name="T10" fmla="*/ 326 w 374"/>
              <a:gd name="T11" fmla="*/ 58 h 163"/>
              <a:gd name="T12" fmla="*/ 368 w 374"/>
              <a:gd name="T13" fmla="*/ 120 h 163"/>
              <a:gd name="T14" fmla="*/ 316 w 374"/>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3">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3"/>
                  <a:pt x="374" y="92"/>
                  <a:pt x="368" y="120"/>
                </a:cubicBezTo>
                <a:cubicBezTo>
                  <a:pt x="363" y="146"/>
                  <a:pt x="341" y="163"/>
                  <a:pt x="316" y="163"/>
                </a:cubicBezTo>
                <a:close/>
              </a:path>
            </a:pathLst>
          </a:custGeom>
          <a:solidFill>
            <a:schemeClr val="accent2"/>
          </a:solidFill>
          <a:ln>
            <a:noFill/>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1"/>
          <p:cNvSpPr>
            <a:spLocks/>
          </p:cNvSpPr>
          <p:nvPr/>
        </p:nvSpPr>
        <p:spPr bwMode="auto">
          <a:xfrm>
            <a:off x="1316807" y="2894573"/>
            <a:ext cx="555387" cy="694234"/>
          </a:xfrm>
          <a:custGeom>
            <a:avLst/>
            <a:gdLst>
              <a:gd name="T0" fmla="*/ 206 w 266"/>
              <a:gd name="T1" fmla="*/ 333 h 333"/>
              <a:gd name="T2" fmla="*/ 161 w 266"/>
              <a:gd name="T3" fmla="*/ 309 h 333"/>
              <a:gd name="T4" fmla="*/ 16 w 266"/>
              <a:gd name="T5" fmla="*/ 90 h 333"/>
              <a:gd name="T6" fmla="*/ 31 w 266"/>
              <a:gd name="T7" fmla="*/ 16 h 333"/>
              <a:gd name="T8" fmla="*/ 105 w 266"/>
              <a:gd name="T9" fmla="*/ 31 h 333"/>
              <a:gd name="T10" fmla="*/ 250 w 266"/>
              <a:gd name="T11" fmla="*/ 250 h 333"/>
              <a:gd name="T12" fmla="*/ 235 w 266"/>
              <a:gd name="T13" fmla="*/ 324 h 333"/>
              <a:gd name="T14" fmla="*/ 206 w 266"/>
              <a:gd name="T15" fmla="*/ 33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206" y="333"/>
                </a:moveTo>
                <a:cubicBezTo>
                  <a:pt x="189" y="333"/>
                  <a:pt x="172" y="324"/>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solidFill>
            <a:schemeClr val="accent3"/>
          </a:solidFill>
          <a:ln>
            <a:noFill/>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12"/>
          <p:cNvGrpSpPr/>
          <p:nvPr/>
        </p:nvGrpSpPr>
        <p:grpSpPr>
          <a:xfrm>
            <a:off x="1529866" y="3478687"/>
            <a:ext cx="2513606" cy="3305990"/>
            <a:chOff x="2066468" y="2628718"/>
            <a:chExt cx="2744485" cy="3609651"/>
          </a:xfrm>
        </p:grpSpPr>
        <p:sp>
          <p:nvSpPr>
            <p:cNvPr id="14" name="Freeform 13"/>
            <p:cNvSpPr>
              <a:spLocks/>
            </p:cNvSpPr>
            <p:nvPr/>
          </p:nvSpPr>
          <p:spPr bwMode="auto">
            <a:xfrm>
              <a:off x="2925100" y="5888120"/>
              <a:ext cx="1059894" cy="350249"/>
            </a:xfrm>
            <a:custGeom>
              <a:avLst/>
              <a:gdLst>
                <a:gd name="T0" fmla="*/ 466 w 466"/>
                <a:gd name="T1" fmla="*/ 0 h 154"/>
                <a:gd name="T2" fmla="*/ 233 w 466"/>
                <a:gd name="T3" fmla="*/ 154 h 154"/>
                <a:gd name="T4" fmla="*/ 0 w 466"/>
                <a:gd name="T5" fmla="*/ 0 h 154"/>
                <a:gd name="T6" fmla="*/ 466 w 466"/>
                <a:gd name="T7" fmla="*/ 0 h 154"/>
              </a:gdLst>
              <a:ahLst/>
              <a:cxnLst>
                <a:cxn ang="0">
                  <a:pos x="T0" y="T1"/>
                </a:cxn>
                <a:cxn ang="0">
                  <a:pos x="T2" y="T3"/>
                </a:cxn>
                <a:cxn ang="0">
                  <a:pos x="T4" y="T5"/>
                </a:cxn>
                <a:cxn ang="0">
                  <a:pos x="T6" y="T7"/>
                </a:cxn>
              </a:cxnLst>
              <a:rect l="0" t="0" r="r" b="b"/>
              <a:pathLst>
                <a:path w="466" h="154">
                  <a:moveTo>
                    <a:pt x="466" y="0"/>
                  </a:moveTo>
                  <a:cubicBezTo>
                    <a:pt x="466" y="85"/>
                    <a:pt x="362" y="154"/>
                    <a:pt x="233" y="154"/>
                  </a:cubicBezTo>
                  <a:cubicBezTo>
                    <a:pt x="104" y="154"/>
                    <a:pt x="0" y="85"/>
                    <a:pt x="0" y="0"/>
                  </a:cubicBezTo>
                  <a:cubicBezTo>
                    <a:pt x="230" y="0"/>
                    <a:pt x="227" y="0"/>
                    <a:pt x="466" y="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4"/>
            <p:cNvSpPr>
              <a:spLocks noEditPoints="1"/>
            </p:cNvSpPr>
            <p:nvPr/>
          </p:nvSpPr>
          <p:spPr bwMode="auto">
            <a:xfrm>
              <a:off x="2066468" y="2628718"/>
              <a:ext cx="2744485" cy="3354806"/>
            </a:xfrm>
            <a:custGeom>
              <a:avLst/>
              <a:gdLst>
                <a:gd name="T0" fmla="*/ 603 w 1206"/>
                <a:gd name="T1" fmla="*/ 0 h 1474"/>
                <a:gd name="T2" fmla="*/ 0 w 1206"/>
                <a:gd name="T3" fmla="*/ 603 h 1474"/>
                <a:gd name="T4" fmla="*/ 95 w 1206"/>
                <a:gd name="T5" fmla="*/ 928 h 1474"/>
                <a:gd name="T6" fmla="*/ 308 w 1206"/>
                <a:gd name="T7" fmla="*/ 1129 h 1474"/>
                <a:gd name="T8" fmla="*/ 308 w 1206"/>
                <a:gd name="T9" fmla="*/ 1329 h 1474"/>
                <a:gd name="T10" fmla="*/ 453 w 1206"/>
                <a:gd name="T11" fmla="*/ 1474 h 1474"/>
                <a:gd name="T12" fmla="*/ 769 w 1206"/>
                <a:gd name="T13" fmla="*/ 1474 h 1474"/>
                <a:gd name="T14" fmla="*/ 914 w 1206"/>
                <a:gd name="T15" fmla="*/ 1329 h 1474"/>
                <a:gd name="T16" fmla="*/ 914 w 1206"/>
                <a:gd name="T17" fmla="*/ 1120 h 1474"/>
                <a:gd name="T18" fmla="*/ 1206 w 1206"/>
                <a:gd name="T19" fmla="*/ 603 h 1474"/>
                <a:gd name="T20" fmla="*/ 603 w 1206"/>
                <a:gd name="T21" fmla="*/ 0 h 1474"/>
                <a:gd name="T22" fmla="*/ 827 w 1206"/>
                <a:gd name="T23" fmla="*/ 1032 h 1474"/>
                <a:gd name="T24" fmla="*/ 795 w 1206"/>
                <a:gd name="T25" fmla="*/ 1085 h 1474"/>
                <a:gd name="T26" fmla="*/ 795 w 1206"/>
                <a:gd name="T27" fmla="*/ 1133 h 1474"/>
                <a:gd name="T28" fmla="*/ 427 w 1206"/>
                <a:gd name="T29" fmla="*/ 1133 h 1474"/>
                <a:gd name="T30" fmla="*/ 427 w 1206"/>
                <a:gd name="T31" fmla="*/ 1093 h 1474"/>
                <a:gd name="T32" fmla="*/ 394 w 1206"/>
                <a:gd name="T33" fmla="*/ 1039 h 1474"/>
                <a:gd name="T34" fmla="*/ 119 w 1206"/>
                <a:gd name="T35" fmla="*/ 603 h 1474"/>
                <a:gd name="T36" fmla="*/ 603 w 1206"/>
                <a:gd name="T37" fmla="*/ 119 h 1474"/>
                <a:gd name="T38" fmla="*/ 1087 w 1206"/>
                <a:gd name="T39" fmla="*/ 603 h 1474"/>
                <a:gd name="T40" fmla="*/ 827 w 1206"/>
                <a:gd name="T41" fmla="*/ 1032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6" h="1474">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4"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Oval 14"/>
          <p:cNvSpPr>
            <a:spLocks noChangeArrowheads="1"/>
          </p:cNvSpPr>
          <p:nvPr/>
        </p:nvSpPr>
        <p:spPr bwMode="auto">
          <a:xfrm>
            <a:off x="2019421" y="3937121"/>
            <a:ext cx="1607510" cy="1607510"/>
          </a:xfrm>
          <a:prstGeom prst="ellipse">
            <a:avLst/>
          </a:prstGeom>
          <a:solidFill>
            <a:schemeClr val="accent2"/>
          </a:solidFill>
          <a:ln>
            <a:noFill/>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17" name="Oval 15"/>
          <p:cNvSpPr>
            <a:spLocks noChangeArrowheads="1"/>
          </p:cNvSpPr>
          <p:nvPr/>
        </p:nvSpPr>
        <p:spPr bwMode="auto">
          <a:xfrm>
            <a:off x="2178616" y="4097513"/>
            <a:ext cx="1287924" cy="1286727"/>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18" name="Oval 16"/>
          <p:cNvSpPr>
            <a:spLocks noChangeArrowheads="1"/>
          </p:cNvSpPr>
          <p:nvPr/>
        </p:nvSpPr>
        <p:spPr bwMode="auto">
          <a:xfrm>
            <a:off x="2316266" y="4235162"/>
            <a:ext cx="1012624" cy="1012624"/>
          </a:xfrm>
          <a:prstGeom prst="ellipse">
            <a:avLst/>
          </a:prstGeom>
          <a:solidFill>
            <a:schemeClr val="accent3"/>
          </a:solidFill>
          <a:ln>
            <a:noFill/>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19" name="Oval 17"/>
          <p:cNvSpPr>
            <a:spLocks noChangeArrowheads="1"/>
          </p:cNvSpPr>
          <p:nvPr/>
        </p:nvSpPr>
        <p:spPr bwMode="auto">
          <a:xfrm>
            <a:off x="2465885" y="4383585"/>
            <a:ext cx="713385" cy="714582"/>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20" name="Oval 18"/>
          <p:cNvSpPr>
            <a:spLocks noChangeArrowheads="1"/>
          </p:cNvSpPr>
          <p:nvPr/>
        </p:nvSpPr>
        <p:spPr bwMode="auto">
          <a:xfrm>
            <a:off x="2598748" y="4516446"/>
            <a:ext cx="446464" cy="448859"/>
          </a:xfrm>
          <a:prstGeom prst="ellipse">
            <a:avLst/>
          </a:prstGeom>
          <a:solidFill>
            <a:schemeClr val="accent4"/>
          </a:solidFill>
          <a:ln>
            <a:noFill/>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21" name="Oval 19"/>
          <p:cNvSpPr>
            <a:spLocks noChangeArrowheads="1"/>
          </p:cNvSpPr>
          <p:nvPr/>
        </p:nvSpPr>
        <p:spPr bwMode="auto">
          <a:xfrm>
            <a:off x="2738791" y="4658885"/>
            <a:ext cx="166377" cy="166377"/>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20"/>
          <p:cNvSpPr>
            <a:spLocks/>
          </p:cNvSpPr>
          <p:nvPr/>
        </p:nvSpPr>
        <p:spPr bwMode="auto">
          <a:xfrm>
            <a:off x="2786668" y="3825804"/>
            <a:ext cx="947989" cy="950383"/>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 name="T20" fmla="*/ 543 w 792"/>
              <a:gd name="T21" fmla="*/ 282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lnTo>
                  <a:pt x="543" y="282"/>
                </a:lnTo>
                <a:close/>
              </a:path>
            </a:pathLst>
          </a:custGeom>
          <a:solidFill>
            <a:schemeClr val="accent6"/>
          </a:solidFill>
          <a:ln>
            <a:noFill/>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21"/>
          <p:cNvSpPr>
            <a:spLocks/>
          </p:cNvSpPr>
          <p:nvPr/>
        </p:nvSpPr>
        <p:spPr bwMode="auto">
          <a:xfrm>
            <a:off x="2822577" y="3801864"/>
            <a:ext cx="947989" cy="950383"/>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grpSp>
        <p:nvGrpSpPr>
          <p:cNvPr id="13" name="Group 4"/>
          <p:cNvGrpSpPr>
            <a:grpSpLocks noChangeAspect="1"/>
          </p:cNvGrpSpPr>
          <p:nvPr/>
        </p:nvGrpSpPr>
        <p:grpSpPr bwMode="auto">
          <a:xfrm flipH="1">
            <a:off x="10029775" y="4552429"/>
            <a:ext cx="1144281" cy="989145"/>
            <a:chOff x="2883" y="375"/>
            <a:chExt cx="1938" cy="1977"/>
          </a:xfrm>
          <a:solidFill>
            <a:schemeClr val="accent4"/>
          </a:solidFill>
        </p:grpSpPr>
        <p:sp>
          <p:nvSpPr>
            <p:cNvPr id="55" name="Freeform 5"/>
            <p:cNvSpPr>
              <a:spLocks/>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6"/>
            <p:cNvSpPr>
              <a:spLocks/>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7"/>
            <p:cNvSpPr>
              <a:spLocks/>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8"/>
            <p:cNvSpPr>
              <a:spLocks/>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9"/>
            <p:cNvSpPr>
              <a:spLocks/>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10"/>
            <p:cNvSpPr>
              <a:spLocks/>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1"/>
            <p:cNvSpPr>
              <a:spLocks/>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2"/>
            <p:cNvSpPr>
              <a:spLocks/>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4"/>
            <p:cNvSpPr>
              <a:spLocks/>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grpSp>
      <p:sp>
        <p:nvSpPr>
          <p:cNvPr id="75" name="Content Placeholder 2"/>
          <p:cNvSpPr txBox="1">
            <a:spLocks/>
          </p:cNvSpPr>
          <p:nvPr/>
        </p:nvSpPr>
        <p:spPr>
          <a:xfrm>
            <a:off x="5997327" y="4120381"/>
            <a:ext cx="4896544" cy="84234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pPr>
            <a:r>
              <a:rPr lang="zh-CN" altLang="en-US" sz="2400" b="1" dirty="0" smtClean="0">
                <a:solidFill>
                  <a:srgbClr val="FF0000"/>
                </a:solidFill>
              </a:rPr>
              <a:t>追问：</a:t>
            </a:r>
            <a:r>
              <a:rPr lang="zh-CN" altLang="zh-CN" sz="2400" b="1" dirty="0" smtClean="0"/>
              <a:t>如何进行有效的数学阅读指导来提高学生学生阅读理解能力？</a:t>
            </a:r>
            <a:endParaRPr lang="en-US" sz="24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aphicFrame>
        <p:nvGraphicFramePr>
          <p:cNvPr id="79" name="表格 78"/>
          <p:cNvGraphicFramePr>
            <a:graphicFrameLocks noGrp="1"/>
          </p:cNvGraphicFramePr>
          <p:nvPr/>
        </p:nvGraphicFramePr>
        <p:xfrm>
          <a:off x="3765079" y="663997"/>
          <a:ext cx="7632849" cy="3096342"/>
        </p:xfrm>
        <a:graphic>
          <a:graphicData uri="http://schemas.openxmlformats.org/drawingml/2006/table">
            <a:tbl>
              <a:tblPr/>
              <a:tblGrid>
                <a:gridCol w="2079908"/>
                <a:gridCol w="1115284"/>
                <a:gridCol w="1526178"/>
                <a:gridCol w="1525200"/>
                <a:gridCol w="1386279"/>
              </a:tblGrid>
              <a:tr h="884670">
                <a:tc>
                  <a:txBody>
                    <a:bodyPr/>
                    <a:lstStyle/>
                    <a:p>
                      <a:pPr algn="ctr">
                        <a:lnSpc>
                          <a:spcPts val="1800"/>
                        </a:lnSpc>
                        <a:spcAft>
                          <a:spcPts val="0"/>
                        </a:spcAft>
                      </a:pPr>
                      <a:r>
                        <a:rPr lang="zh-CN" sz="1600" b="1" kern="100" dirty="0">
                          <a:latin typeface="Tahoma"/>
                          <a:ea typeface="宋体"/>
                          <a:cs typeface="Times New Roman"/>
                        </a:rPr>
                        <a:t>学生对数学新内容的学习，你的要求是：</a:t>
                      </a:r>
                      <a:endParaRPr lang="zh-CN" sz="1600" kern="100" dirty="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600" kern="100" dirty="0">
                          <a:latin typeface="Tahoma"/>
                          <a:ea typeface="宋体"/>
                          <a:cs typeface="Times New Roman"/>
                        </a:rPr>
                        <a:t>必须预习</a:t>
                      </a:r>
                      <a:endParaRPr lang="zh-CN" sz="1600" kern="100" dirty="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600" kern="100">
                          <a:latin typeface="Tahoma"/>
                          <a:ea typeface="宋体"/>
                          <a:cs typeface="Times New Roman"/>
                        </a:rPr>
                        <a:t>有时要求预习</a:t>
                      </a:r>
                      <a:endParaRPr lang="zh-CN" sz="1600" kern="10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600" kern="100">
                          <a:latin typeface="Tahoma"/>
                          <a:ea typeface="宋体"/>
                          <a:cs typeface="Times New Roman"/>
                        </a:rPr>
                        <a:t>从不要求预习</a:t>
                      </a:r>
                      <a:endParaRPr lang="zh-CN" sz="1600" kern="10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endParaRPr lang="en-US" sz="1600" kern="100">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334">
                <a:tc>
                  <a:txBody>
                    <a:bodyPr/>
                    <a:lstStyle/>
                    <a:p>
                      <a:pPr algn="ctr">
                        <a:lnSpc>
                          <a:spcPts val="1800"/>
                        </a:lnSpc>
                        <a:spcAft>
                          <a:spcPts val="0"/>
                        </a:spcAft>
                      </a:pPr>
                      <a:r>
                        <a:rPr lang="zh-CN" sz="1600" kern="100" dirty="0">
                          <a:latin typeface="Tahoma"/>
                          <a:ea typeface="宋体"/>
                          <a:cs typeface="Times New Roman"/>
                        </a:rPr>
                        <a:t>所占百分比</a:t>
                      </a:r>
                      <a:endParaRPr lang="zh-CN" sz="1600" kern="100" dirty="0">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00" kern="100" dirty="0">
                          <a:latin typeface="宋体"/>
                          <a:ea typeface="微软雅黑"/>
                          <a:cs typeface="Times New Roman"/>
                        </a:rPr>
                        <a:t>30.8%</a:t>
                      </a:r>
                      <a:endParaRPr lang="zh-CN" sz="1600" kern="100" dirty="0">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00" kern="100">
                          <a:latin typeface="宋体"/>
                          <a:ea typeface="微软雅黑"/>
                          <a:cs typeface="Times New Roman"/>
                        </a:rPr>
                        <a:t>53.8%</a:t>
                      </a:r>
                      <a:endParaRPr lang="zh-CN" sz="1600" kern="100">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00" kern="100">
                          <a:latin typeface="宋体"/>
                          <a:ea typeface="微软雅黑"/>
                          <a:cs typeface="Times New Roman"/>
                        </a:rPr>
                        <a:t>15.4%</a:t>
                      </a:r>
                      <a:endParaRPr lang="zh-CN" sz="1600" kern="100">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endParaRPr lang="en-US" sz="1600" kern="100">
                        <a:latin typeface="宋体"/>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7004">
                <a:tc>
                  <a:txBody>
                    <a:bodyPr/>
                    <a:lstStyle/>
                    <a:p>
                      <a:pPr>
                        <a:lnSpc>
                          <a:spcPts val="1800"/>
                        </a:lnSpc>
                        <a:spcAft>
                          <a:spcPts val="0"/>
                        </a:spcAft>
                      </a:pPr>
                      <a:r>
                        <a:rPr lang="zh-CN" sz="1600" b="1" kern="100" dirty="0">
                          <a:latin typeface="Tahoma"/>
                          <a:ea typeface="宋体"/>
                          <a:cs typeface="Times New Roman"/>
                        </a:rPr>
                        <a:t>你对学生进行阅读指导较多是什么时候？（多选）</a:t>
                      </a:r>
                      <a:endParaRPr lang="zh-CN" sz="1600" kern="100" dirty="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600" kern="100" dirty="0">
                          <a:latin typeface="Tahoma"/>
                          <a:ea typeface="宋体"/>
                          <a:cs typeface="Times New Roman"/>
                        </a:rPr>
                        <a:t>课前预习时</a:t>
                      </a:r>
                      <a:endParaRPr lang="zh-CN" sz="1600" kern="100" dirty="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600" kern="100" dirty="0">
                          <a:latin typeface="Tahoma"/>
                          <a:ea typeface="宋体"/>
                          <a:cs typeface="Times New Roman"/>
                        </a:rPr>
                        <a:t>讲解概念、公式时</a:t>
                      </a:r>
                      <a:endParaRPr lang="zh-CN" sz="1600" kern="100" dirty="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600" kern="100" dirty="0">
                          <a:latin typeface="Tahoma"/>
                          <a:ea typeface="宋体"/>
                          <a:cs typeface="Times New Roman"/>
                        </a:rPr>
                        <a:t>做练习时</a:t>
                      </a:r>
                      <a:endParaRPr lang="zh-CN" sz="1600" kern="100" dirty="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600" kern="100" dirty="0">
                          <a:latin typeface="Tahoma"/>
                          <a:ea typeface="宋体"/>
                          <a:cs typeface="Times New Roman"/>
                        </a:rPr>
                        <a:t>很少指导</a:t>
                      </a:r>
                      <a:endParaRPr lang="zh-CN" sz="1600" kern="100" dirty="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334">
                <a:tc>
                  <a:txBody>
                    <a:bodyPr/>
                    <a:lstStyle/>
                    <a:p>
                      <a:pPr algn="ctr">
                        <a:lnSpc>
                          <a:spcPts val="1800"/>
                        </a:lnSpc>
                        <a:spcAft>
                          <a:spcPts val="0"/>
                        </a:spcAft>
                      </a:pPr>
                      <a:r>
                        <a:rPr lang="zh-CN" sz="1600" kern="100">
                          <a:latin typeface="Tahoma"/>
                          <a:ea typeface="宋体"/>
                          <a:cs typeface="Times New Roman"/>
                        </a:rPr>
                        <a:t>教师所占百分比</a:t>
                      </a:r>
                      <a:endParaRPr lang="zh-CN" sz="1600" kern="100">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00" kern="100">
                          <a:latin typeface="宋体"/>
                          <a:ea typeface="微软雅黑"/>
                          <a:cs typeface="Times New Roman"/>
                        </a:rPr>
                        <a:t>61.5%</a:t>
                      </a:r>
                      <a:endParaRPr lang="zh-CN" sz="1600" kern="10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00" kern="100">
                          <a:latin typeface="宋体"/>
                          <a:ea typeface="微软雅黑"/>
                          <a:cs typeface="Times New Roman"/>
                        </a:rPr>
                        <a:t>76.9%</a:t>
                      </a:r>
                      <a:endParaRPr lang="zh-CN" sz="1600" kern="10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00" kern="100" dirty="0">
                          <a:latin typeface="宋体"/>
                          <a:ea typeface="微软雅黑"/>
                          <a:cs typeface="Times New Roman"/>
                        </a:rPr>
                        <a:t>76.9%</a:t>
                      </a:r>
                      <a:endParaRPr lang="zh-CN" sz="1600" kern="100" dirty="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00" kern="100" dirty="0">
                          <a:latin typeface="宋体"/>
                          <a:ea typeface="微软雅黑"/>
                          <a:cs typeface="Times New Roman"/>
                        </a:rPr>
                        <a:t>0</a:t>
                      </a:r>
                      <a:endParaRPr lang="zh-CN" sz="1600" kern="100" dirty="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895999083"/>
      </p:ext>
    </p:extLst>
  </p:cSld>
  <p:clrMapOvr>
    <a:masterClrMapping/>
  </p:clrMapOvr>
  <mc:AlternateContent xmlns:mc="http://schemas.openxmlformats.org/markup-compatibility/2006">
    <mc:Choice xmlns:p14="http://schemas.microsoft.com/office/powerpoint/2010/main" xmlns=""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linds(horizontal)">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box(in)">
                                      <p:cBhvr>
                                        <p:cTn id="1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a:spLocks/>
          </p:cNvSpPr>
          <p:nvPr/>
        </p:nvSpPr>
        <p:spPr bwMode="auto">
          <a:xfrm>
            <a:off x="-28207" y="1485813"/>
            <a:ext cx="5095364" cy="4261026"/>
          </a:xfrm>
          <a:custGeom>
            <a:avLst/>
            <a:gdLst>
              <a:gd name="connsiteX0" fmla="*/ 0 w 4511489"/>
              <a:gd name="connsiteY0" fmla="*/ 0 h 4261259"/>
              <a:gd name="connsiteX1" fmla="*/ 4511489 w 4511489"/>
              <a:gd name="connsiteY1" fmla="*/ 0 h 4261259"/>
              <a:gd name="connsiteX2" fmla="*/ 4511489 w 4511489"/>
              <a:gd name="connsiteY2" fmla="*/ 4261259 h 4261259"/>
              <a:gd name="connsiteX3" fmla="*/ 0 w 4511489"/>
              <a:gd name="connsiteY3" fmla="*/ 4261259 h 4261259"/>
            </a:gdLst>
            <a:ahLst/>
            <a:cxnLst>
              <a:cxn ang="0">
                <a:pos x="connsiteX0" y="connsiteY0"/>
              </a:cxn>
              <a:cxn ang="0">
                <a:pos x="connsiteX1" y="connsiteY1"/>
              </a:cxn>
              <a:cxn ang="0">
                <a:pos x="connsiteX2" y="connsiteY2"/>
              </a:cxn>
              <a:cxn ang="0">
                <a:pos x="connsiteX3" y="connsiteY3"/>
              </a:cxn>
            </a:cxnLst>
            <a:rect l="l" t="t" r="r" b="b"/>
            <a:pathLst>
              <a:path w="4511489" h="4261259">
                <a:moveTo>
                  <a:pt x="0" y="0"/>
                </a:moveTo>
                <a:lnTo>
                  <a:pt x="4511489" y="0"/>
                </a:lnTo>
                <a:lnTo>
                  <a:pt x="4511489" y="4261259"/>
                </a:lnTo>
                <a:lnTo>
                  <a:pt x="0" y="4261259"/>
                </a:lnTo>
                <a:close/>
              </a:path>
            </a:pathLst>
          </a:custGeom>
          <a:solidFill>
            <a:schemeClr val="accent2"/>
          </a:solidFill>
          <a:ln w="0">
            <a:noFill/>
            <a:prstDash val="solid"/>
            <a:round/>
            <a:headEnd/>
            <a:tailEnd/>
          </a:ln>
        </p:spPr>
        <p:txBody>
          <a:bodyPr vert="horz" wrap="square" lIns="128573" tIns="64286" rIns="128573" bIns="64286" numCol="1" anchor="t" anchorCtr="0" compatLnSpc="1">
            <a:prstTxWarp prst="textNoShape">
              <a:avLst/>
            </a:prstTxWarp>
            <a:noAutofit/>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8" name="任意多边形 17"/>
          <p:cNvSpPr>
            <a:spLocks/>
          </p:cNvSpPr>
          <p:nvPr/>
        </p:nvSpPr>
        <p:spPr bwMode="auto">
          <a:xfrm>
            <a:off x="10677613" y="1485813"/>
            <a:ext cx="2201063" cy="4261026"/>
          </a:xfrm>
          <a:custGeom>
            <a:avLst/>
            <a:gdLst>
              <a:gd name="connsiteX0" fmla="*/ 0 w 4511489"/>
              <a:gd name="connsiteY0" fmla="*/ 0 h 4261259"/>
              <a:gd name="connsiteX1" fmla="*/ 4511489 w 4511489"/>
              <a:gd name="connsiteY1" fmla="*/ 0 h 4261259"/>
              <a:gd name="connsiteX2" fmla="*/ 4511489 w 4511489"/>
              <a:gd name="connsiteY2" fmla="*/ 4261259 h 4261259"/>
              <a:gd name="connsiteX3" fmla="*/ 0 w 4511489"/>
              <a:gd name="connsiteY3" fmla="*/ 4261259 h 4261259"/>
            </a:gdLst>
            <a:ahLst/>
            <a:cxnLst>
              <a:cxn ang="0">
                <a:pos x="connsiteX0" y="connsiteY0"/>
              </a:cxn>
              <a:cxn ang="0">
                <a:pos x="connsiteX1" y="connsiteY1"/>
              </a:cxn>
              <a:cxn ang="0">
                <a:pos x="connsiteX2" y="connsiteY2"/>
              </a:cxn>
              <a:cxn ang="0">
                <a:pos x="connsiteX3" y="connsiteY3"/>
              </a:cxn>
            </a:cxnLst>
            <a:rect l="l" t="t" r="r" b="b"/>
            <a:pathLst>
              <a:path w="4511489" h="4261259">
                <a:moveTo>
                  <a:pt x="0" y="0"/>
                </a:moveTo>
                <a:lnTo>
                  <a:pt x="4511489" y="0"/>
                </a:lnTo>
                <a:lnTo>
                  <a:pt x="4511489" y="4261259"/>
                </a:lnTo>
                <a:lnTo>
                  <a:pt x="0" y="4261259"/>
                </a:lnTo>
                <a:close/>
              </a:path>
            </a:pathLst>
          </a:custGeom>
          <a:solidFill>
            <a:schemeClr val="accent1"/>
          </a:solidFill>
          <a:ln w="0">
            <a:noFill/>
            <a:prstDash val="solid"/>
            <a:round/>
            <a:headEnd/>
            <a:tailEnd/>
          </a:ln>
        </p:spPr>
        <p:txBody>
          <a:bodyPr vert="horz" wrap="square" lIns="128573" tIns="64286" rIns="128573" bIns="64286" numCol="1" anchor="t" anchorCtr="0" compatLnSpc="1">
            <a:prstTxWarp prst="textNoShape">
              <a:avLst/>
            </a:prstTxWarp>
            <a:noAutofit/>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5" name="椭圆 44"/>
          <p:cNvSpPr/>
          <p:nvPr/>
        </p:nvSpPr>
        <p:spPr>
          <a:xfrm>
            <a:off x="4150169" y="2698157"/>
            <a:ext cx="1826109" cy="1826108"/>
          </a:xfrm>
          <a:prstGeom prst="ellipse">
            <a:avLst/>
          </a:prstGeom>
          <a:gradFill flip="none" rotWithShape="1">
            <a:gsLst>
              <a:gs pos="25000">
                <a:schemeClr val="bg1">
                  <a:shade val="67500"/>
                  <a:satMod val="115000"/>
                </a:schemeClr>
              </a:gs>
              <a:gs pos="62000">
                <a:schemeClr val="bg1">
                  <a:shade val="100000"/>
                  <a:satMod val="115000"/>
                </a:schemeClr>
              </a:gs>
            </a:gsLst>
            <a:lin ang="2700000" scaled="1"/>
            <a:tileRect/>
          </a:gradFill>
          <a:ln w="38100">
            <a:solidFill>
              <a:schemeClr val="bg1"/>
            </a:solidFill>
          </a:ln>
          <a:effectLst>
            <a:outerShdw blurRad="254000" dist="127000" dir="30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6" name="MH_Others_1"/>
          <p:cNvSpPr txBox="1"/>
          <p:nvPr>
            <p:custDataLst>
              <p:tags r:id="rId1"/>
            </p:custDataLst>
          </p:nvPr>
        </p:nvSpPr>
        <p:spPr>
          <a:xfrm>
            <a:off x="4306517" y="3088054"/>
            <a:ext cx="1513416" cy="1046312"/>
          </a:xfrm>
          <a:prstGeom prst="rect">
            <a:avLst/>
          </a:prstGeom>
          <a:noFill/>
        </p:spPr>
        <p:txBody>
          <a:bodyPr wrap="square" lIns="0" tIns="0" rIns="0" bIns="0" rtlCol="0" anchor="ctr" anchorCtr="0">
            <a:spAutoFit/>
          </a:bodyPr>
          <a:lstStyle/>
          <a:p>
            <a:pPr algn="ctr"/>
            <a:r>
              <a:rPr lang="en-US" altLang="zh-CN" sz="4799"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04</a:t>
            </a:r>
          </a:p>
          <a:p>
            <a:pPr algn="ctr"/>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CHAPTER</a:t>
            </a:r>
            <a:endPar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6535197" y="3256869"/>
            <a:ext cx="3638594" cy="430887"/>
          </a:xfrm>
          <a:prstGeom prst="rect">
            <a:avLst/>
          </a:prstGeom>
        </p:spPr>
        <p:txBody>
          <a:bodyPr wrap="square" lIns="0" tIns="0" rIns="0" bIns="0">
            <a:spAutoFit/>
          </a:bodyPr>
          <a:lstStyle/>
          <a:p>
            <a:pPr defTabSz="964278"/>
            <a:r>
              <a:rPr lang="zh-CN" altLang="en-US" sz="2800" b="1" dirty="0" smtClean="0">
                <a:solidFill>
                  <a:srgbClr val="FF0000"/>
                </a:solidFill>
                <a:latin typeface="微软雅黑" pitchFamily="34" charset="-122"/>
                <a:ea typeface="微软雅黑" pitchFamily="34" charset="-122"/>
                <a:cs typeface="+mn-ea"/>
                <a:sym typeface="+mn-lt"/>
              </a:rPr>
              <a:t>影响数学阅读的因素</a:t>
            </a:r>
            <a:endParaRPr lang="zh-CN" altLang="en-US" sz="2800" b="1" dirty="0">
              <a:solidFill>
                <a:srgbClr val="FF0000"/>
              </a:solidFill>
              <a:latin typeface="微软雅黑" pitchFamily="34" charset="-122"/>
              <a:ea typeface="微软雅黑" pitchFamily="34" charset="-122"/>
              <a:cs typeface="+mn-ea"/>
              <a:sym typeface="+mn-lt"/>
            </a:endParaRPr>
          </a:p>
        </p:txBody>
      </p:sp>
    </p:spTree>
    <p:extLst>
      <p:ext uri="{BB962C8B-B14F-4D97-AF65-F5344CB8AC3E}">
        <p14:creationId xmlns:p14="http://schemas.microsoft.com/office/powerpoint/2010/main" xmlns="" val="587448516"/>
      </p:ext>
    </p:extLst>
  </p:cSld>
  <p:clrMapOvr>
    <a:masterClrMapping/>
  </p:clrMapOvr>
  <mc:AlternateContent xmlns:mc="http://schemas.openxmlformats.org/markup-compatibility/2006">
    <mc:Choice xmlns:p14="http://schemas.microsoft.com/office/powerpoint/2010/main" xmlns=""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9"/>
          <p:cNvGrpSpPr/>
          <p:nvPr/>
        </p:nvGrpSpPr>
        <p:grpSpPr>
          <a:xfrm>
            <a:off x="3821326" y="4552429"/>
            <a:ext cx="2607421" cy="1359683"/>
            <a:chOff x="3821326" y="3817808"/>
            <a:chExt cx="2607421" cy="1359683"/>
          </a:xfrm>
        </p:grpSpPr>
        <p:sp>
          <p:nvSpPr>
            <p:cNvPr id="6" name="Freeform 3720"/>
            <p:cNvSpPr>
              <a:spLocks/>
            </p:cNvSpPr>
            <p:nvPr/>
          </p:nvSpPr>
          <p:spPr bwMode="auto">
            <a:xfrm>
              <a:off x="3821326" y="3846737"/>
              <a:ext cx="2607421" cy="1330754"/>
            </a:xfrm>
            <a:custGeom>
              <a:avLst/>
              <a:gdLst>
                <a:gd name="T0" fmla="*/ 876 w 876"/>
                <a:gd name="T1" fmla="*/ 154 h 447"/>
                <a:gd name="T2" fmla="*/ 797 w 876"/>
                <a:gd name="T3" fmla="*/ 75 h 447"/>
                <a:gd name="T4" fmla="*/ 233 w 876"/>
                <a:gd name="T5" fmla="*/ 75 h 447"/>
                <a:gd name="T6" fmla="*/ 233 w 876"/>
                <a:gd name="T7" fmla="*/ 25 h 447"/>
                <a:gd name="T8" fmla="*/ 207 w 876"/>
                <a:gd name="T9" fmla="*/ 13 h 447"/>
                <a:gd name="T10" fmla="*/ 14 w 876"/>
                <a:gd name="T11" fmla="*/ 187 h 447"/>
                <a:gd name="T12" fmla="*/ 14 w 876"/>
                <a:gd name="T13" fmla="*/ 235 h 447"/>
                <a:gd name="T14" fmla="*/ 207 w 876"/>
                <a:gd name="T15" fmla="*/ 409 h 447"/>
                <a:gd name="T16" fmla="*/ 233 w 876"/>
                <a:gd name="T17" fmla="*/ 397 h 447"/>
                <a:gd name="T18" fmla="*/ 233 w 876"/>
                <a:gd name="T19" fmla="*/ 353 h 447"/>
                <a:gd name="T20" fmla="*/ 743 w 876"/>
                <a:gd name="T21" fmla="*/ 353 h 447"/>
                <a:gd name="T22" fmla="*/ 775 w 876"/>
                <a:gd name="T23" fmla="*/ 353 h 447"/>
                <a:gd name="T24" fmla="*/ 876 w 876"/>
                <a:gd name="T25" fmla="*/ 447 h 447"/>
                <a:gd name="T26" fmla="*/ 876 w 876"/>
                <a:gd name="T27" fmla="*/ 282 h 447"/>
                <a:gd name="T28" fmla="*/ 876 w 876"/>
                <a:gd name="T29" fmla="*/ 282 h 447"/>
                <a:gd name="T30" fmla="*/ 876 w 876"/>
                <a:gd name="T31" fmla="*/ 274 h 447"/>
                <a:gd name="T32" fmla="*/ 876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876" y="154"/>
                  </a:moveTo>
                  <a:cubicBezTo>
                    <a:pt x="876" y="110"/>
                    <a:pt x="841" y="75"/>
                    <a:pt x="797" y="75"/>
                  </a:cubicBezTo>
                  <a:cubicBezTo>
                    <a:pt x="233" y="75"/>
                    <a:pt x="233" y="75"/>
                    <a:pt x="233" y="75"/>
                  </a:cubicBezTo>
                  <a:cubicBezTo>
                    <a:pt x="233" y="25"/>
                    <a:pt x="233" y="25"/>
                    <a:pt x="233" y="25"/>
                  </a:cubicBezTo>
                  <a:cubicBezTo>
                    <a:pt x="233" y="6"/>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solidFill>
              <a:schemeClr val="accent3">
                <a:lumMod val="75000"/>
              </a:schemeClr>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3721"/>
            <p:cNvSpPr>
              <a:spLocks/>
            </p:cNvSpPr>
            <p:nvPr/>
          </p:nvSpPr>
          <p:spPr bwMode="auto">
            <a:xfrm>
              <a:off x="3821326" y="3817808"/>
              <a:ext cx="2607421" cy="1329495"/>
            </a:xfrm>
            <a:custGeom>
              <a:avLst/>
              <a:gdLst>
                <a:gd name="T0" fmla="*/ 876 w 876"/>
                <a:gd name="T1" fmla="*/ 154 h 447"/>
                <a:gd name="T2" fmla="*/ 797 w 876"/>
                <a:gd name="T3" fmla="*/ 75 h 447"/>
                <a:gd name="T4" fmla="*/ 233 w 876"/>
                <a:gd name="T5" fmla="*/ 75 h 447"/>
                <a:gd name="T6" fmla="*/ 233 w 876"/>
                <a:gd name="T7" fmla="*/ 25 h 447"/>
                <a:gd name="T8" fmla="*/ 207 w 876"/>
                <a:gd name="T9" fmla="*/ 13 h 447"/>
                <a:gd name="T10" fmla="*/ 14 w 876"/>
                <a:gd name="T11" fmla="*/ 187 h 447"/>
                <a:gd name="T12" fmla="*/ 14 w 876"/>
                <a:gd name="T13" fmla="*/ 235 h 447"/>
                <a:gd name="T14" fmla="*/ 207 w 876"/>
                <a:gd name="T15" fmla="*/ 409 h 447"/>
                <a:gd name="T16" fmla="*/ 233 w 876"/>
                <a:gd name="T17" fmla="*/ 397 h 447"/>
                <a:gd name="T18" fmla="*/ 233 w 876"/>
                <a:gd name="T19" fmla="*/ 353 h 447"/>
                <a:gd name="T20" fmla="*/ 743 w 876"/>
                <a:gd name="T21" fmla="*/ 353 h 447"/>
                <a:gd name="T22" fmla="*/ 775 w 876"/>
                <a:gd name="T23" fmla="*/ 353 h 447"/>
                <a:gd name="T24" fmla="*/ 876 w 876"/>
                <a:gd name="T25" fmla="*/ 447 h 447"/>
                <a:gd name="T26" fmla="*/ 876 w 876"/>
                <a:gd name="T27" fmla="*/ 282 h 447"/>
                <a:gd name="T28" fmla="*/ 876 w 876"/>
                <a:gd name="T29" fmla="*/ 282 h 447"/>
                <a:gd name="T30" fmla="*/ 876 w 876"/>
                <a:gd name="T31" fmla="*/ 274 h 447"/>
                <a:gd name="T32" fmla="*/ 876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876" y="154"/>
                  </a:moveTo>
                  <a:cubicBezTo>
                    <a:pt x="876" y="110"/>
                    <a:pt x="841" y="75"/>
                    <a:pt x="797" y="75"/>
                  </a:cubicBezTo>
                  <a:cubicBezTo>
                    <a:pt x="233" y="75"/>
                    <a:pt x="233" y="75"/>
                    <a:pt x="233" y="75"/>
                  </a:cubicBezTo>
                  <a:cubicBezTo>
                    <a:pt x="233" y="25"/>
                    <a:pt x="233" y="25"/>
                    <a:pt x="233" y="25"/>
                  </a:cubicBezTo>
                  <a:cubicBezTo>
                    <a:pt x="233" y="5"/>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solidFill>
              <a:schemeClr val="accent3"/>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组合 93"/>
          <p:cNvGrpSpPr/>
          <p:nvPr/>
        </p:nvGrpSpPr>
        <p:grpSpPr>
          <a:xfrm>
            <a:off x="4050244" y="2394042"/>
            <a:ext cx="2378502" cy="1241451"/>
            <a:chOff x="4050244" y="1659421"/>
            <a:chExt cx="2378502" cy="1241451"/>
          </a:xfrm>
        </p:grpSpPr>
        <p:sp>
          <p:nvSpPr>
            <p:cNvPr id="9" name="Freeform 3723"/>
            <p:cNvSpPr>
              <a:spLocks/>
            </p:cNvSpPr>
            <p:nvPr/>
          </p:nvSpPr>
          <p:spPr bwMode="auto">
            <a:xfrm>
              <a:off x="4050244" y="1685836"/>
              <a:ext cx="2378502" cy="1215036"/>
            </a:xfrm>
            <a:custGeom>
              <a:avLst/>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5"/>
                    <a:pt x="799" y="252"/>
                    <a:pt x="799" y="250"/>
                  </a:cubicBezTo>
                  <a:lnTo>
                    <a:pt x="799" y="140"/>
                  </a:lnTo>
                  <a:close/>
                </a:path>
              </a:pathLst>
            </a:custGeom>
            <a:solidFill>
              <a:schemeClr val="accent4">
                <a:lumMod val="75000"/>
              </a:schemeClr>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3724"/>
            <p:cNvSpPr>
              <a:spLocks/>
            </p:cNvSpPr>
            <p:nvPr/>
          </p:nvSpPr>
          <p:spPr bwMode="auto">
            <a:xfrm>
              <a:off x="4050244" y="1659421"/>
              <a:ext cx="2378502" cy="1213777"/>
            </a:xfrm>
            <a:custGeom>
              <a:avLst/>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4"/>
                    <a:pt x="799" y="252"/>
                    <a:pt x="799" y="250"/>
                  </a:cubicBezTo>
                  <a:lnTo>
                    <a:pt x="799" y="140"/>
                  </a:lnTo>
                  <a:close/>
                </a:path>
              </a:pathLst>
            </a:custGeom>
            <a:solidFill>
              <a:schemeClr val="accent4"/>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组合 100"/>
          <p:cNvGrpSpPr/>
          <p:nvPr/>
        </p:nvGrpSpPr>
        <p:grpSpPr>
          <a:xfrm>
            <a:off x="3359712" y="3295884"/>
            <a:ext cx="3069033" cy="1601181"/>
            <a:chOff x="3359712" y="2561263"/>
            <a:chExt cx="3069033" cy="1601181"/>
          </a:xfrm>
        </p:grpSpPr>
        <p:sp>
          <p:nvSpPr>
            <p:cNvPr id="15" name="Freeform 3729"/>
            <p:cNvSpPr>
              <a:spLocks/>
            </p:cNvSpPr>
            <p:nvPr/>
          </p:nvSpPr>
          <p:spPr bwMode="auto">
            <a:xfrm>
              <a:off x="3359712" y="2593967"/>
              <a:ext cx="3069033" cy="1568477"/>
            </a:xfrm>
            <a:custGeom>
              <a:avLst/>
              <a:gdLst>
                <a:gd name="T0" fmla="*/ 1031 w 1031"/>
                <a:gd name="T1" fmla="*/ 181 h 527"/>
                <a:gd name="T2" fmla="*/ 938 w 1031"/>
                <a:gd name="T3" fmla="*/ 88 h 527"/>
                <a:gd name="T4" fmla="*/ 274 w 1031"/>
                <a:gd name="T5" fmla="*/ 88 h 527"/>
                <a:gd name="T6" fmla="*/ 274 w 1031"/>
                <a:gd name="T7" fmla="*/ 30 h 527"/>
                <a:gd name="T8" fmla="*/ 243 w 1031"/>
                <a:gd name="T9" fmla="*/ 16 h 527"/>
                <a:gd name="T10" fmla="*/ 17 w 1031"/>
                <a:gd name="T11" fmla="*/ 221 h 527"/>
                <a:gd name="T12" fmla="*/ 17 w 1031"/>
                <a:gd name="T13" fmla="*/ 277 h 527"/>
                <a:gd name="T14" fmla="*/ 243 w 1031"/>
                <a:gd name="T15" fmla="*/ 482 h 527"/>
                <a:gd name="T16" fmla="*/ 274 w 1031"/>
                <a:gd name="T17" fmla="*/ 468 h 527"/>
                <a:gd name="T18" fmla="*/ 274 w 1031"/>
                <a:gd name="T19" fmla="*/ 416 h 527"/>
                <a:gd name="T20" fmla="*/ 874 w 1031"/>
                <a:gd name="T21" fmla="*/ 416 h 527"/>
                <a:gd name="T22" fmla="*/ 912 w 1031"/>
                <a:gd name="T23" fmla="*/ 416 h 527"/>
                <a:gd name="T24" fmla="*/ 1031 w 1031"/>
                <a:gd name="T25" fmla="*/ 527 h 527"/>
                <a:gd name="T26" fmla="*/ 1031 w 1031"/>
                <a:gd name="T27" fmla="*/ 332 h 527"/>
                <a:gd name="T28" fmla="*/ 1031 w 1031"/>
                <a:gd name="T29" fmla="*/ 332 h 527"/>
                <a:gd name="T30" fmla="*/ 1031 w 1031"/>
                <a:gd name="T31" fmla="*/ 323 h 527"/>
                <a:gd name="T32" fmla="*/ 1031 w 1031"/>
                <a:gd name="T33" fmla="*/ 18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7">
                  <a:moveTo>
                    <a:pt x="1031" y="181"/>
                  </a:moveTo>
                  <a:cubicBezTo>
                    <a:pt x="1031" y="130"/>
                    <a:pt x="990" y="88"/>
                    <a:pt x="938" y="88"/>
                  </a:cubicBezTo>
                  <a:cubicBezTo>
                    <a:pt x="274" y="88"/>
                    <a:pt x="274" y="88"/>
                    <a:pt x="274" y="88"/>
                  </a:cubicBezTo>
                  <a:cubicBezTo>
                    <a:pt x="274" y="30"/>
                    <a:pt x="274" y="30"/>
                    <a:pt x="274" y="30"/>
                  </a:cubicBezTo>
                  <a:cubicBezTo>
                    <a:pt x="274" y="7"/>
                    <a:pt x="260" y="0"/>
                    <a:pt x="243" y="16"/>
                  </a:cubicBezTo>
                  <a:cubicBezTo>
                    <a:pt x="17" y="221"/>
                    <a:pt x="17" y="221"/>
                    <a:pt x="17" y="221"/>
                  </a:cubicBezTo>
                  <a:cubicBezTo>
                    <a:pt x="0" y="236"/>
                    <a:pt x="0" y="261"/>
                    <a:pt x="17" y="277"/>
                  </a:cubicBezTo>
                  <a:cubicBezTo>
                    <a:pt x="243" y="482"/>
                    <a:pt x="243" y="482"/>
                    <a:pt x="243" y="482"/>
                  </a:cubicBezTo>
                  <a:cubicBezTo>
                    <a:pt x="260" y="497"/>
                    <a:pt x="274" y="491"/>
                    <a:pt x="274" y="468"/>
                  </a:cubicBezTo>
                  <a:cubicBezTo>
                    <a:pt x="274" y="416"/>
                    <a:pt x="274" y="416"/>
                    <a:pt x="274" y="416"/>
                  </a:cubicBezTo>
                  <a:cubicBezTo>
                    <a:pt x="874" y="416"/>
                    <a:pt x="874" y="416"/>
                    <a:pt x="874" y="416"/>
                  </a:cubicBezTo>
                  <a:cubicBezTo>
                    <a:pt x="912" y="416"/>
                    <a:pt x="912" y="416"/>
                    <a:pt x="912" y="416"/>
                  </a:cubicBezTo>
                  <a:cubicBezTo>
                    <a:pt x="975" y="416"/>
                    <a:pt x="1027" y="465"/>
                    <a:pt x="1031" y="527"/>
                  </a:cubicBezTo>
                  <a:cubicBezTo>
                    <a:pt x="1031" y="332"/>
                    <a:pt x="1031" y="332"/>
                    <a:pt x="1031" y="332"/>
                  </a:cubicBezTo>
                  <a:cubicBezTo>
                    <a:pt x="1031" y="332"/>
                    <a:pt x="1031" y="332"/>
                    <a:pt x="1031" y="332"/>
                  </a:cubicBezTo>
                  <a:cubicBezTo>
                    <a:pt x="1031" y="329"/>
                    <a:pt x="1031" y="326"/>
                    <a:pt x="1031" y="323"/>
                  </a:cubicBezTo>
                  <a:lnTo>
                    <a:pt x="1031" y="181"/>
                  </a:lnTo>
                  <a:close/>
                </a:path>
              </a:pathLst>
            </a:custGeom>
            <a:solidFill>
              <a:schemeClr val="accent2">
                <a:lumMod val="75000"/>
              </a:schemeClr>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3730"/>
            <p:cNvSpPr>
              <a:spLocks/>
            </p:cNvSpPr>
            <p:nvPr/>
          </p:nvSpPr>
          <p:spPr bwMode="auto">
            <a:xfrm>
              <a:off x="3359712" y="2561263"/>
              <a:ext cx="3069033" cy="1565963"/>
            </a:xfrm>
            <a:custGeom>
              <a:avLst/>
              <a:gdLst>
                <a:gd name="T0" fmla="*/ 1031 w 1031"/>
                <a:gd name="T1" fmla="*/ 180 h 526"/>
                <a:gd name="T2" fmla="*/ 938 w 1031"/>
                <a:gd name="T3" fmla="*/ 87 h 526"/>
                <a:gd name="T4" fmla="*/ 274 w 1031"/>
                <a:gd name="T5" fmla="*/ 87 h 526"/>
                <a:gd name="T6" fmla="*/ 274 w 1031"/>
                <a:gd name="T7" fmla="*/ 29 h 526"/>
                <a:gd name="T8" fmla="*/ 243 w 1031"/>
                <a:gd name="T9" fmla="*/ 15 h 526"/>
                <a:gd name="T10" fmla="*/ 17 w 1031"/>
                <a:gd name="T11" fmla="*/ 220 h 526"/>
                <a:gd name="T12" fmla="*/ 17 w 1031"/>
                <a:gd name="T13" fmla="*/ 276 h 526"/>
                <a:gd name="T14" fmla="*/ 243 w 1031"/>
                <a:gd name="T15" fmla="*/ 481 h 526"/>
                <a:gd name="T16" fmla="*/ 274 w 1031"/>
                <a:gd name="T17" fmla="*/ 467 h 526"/>
                <a:gd name="T18" fmla="*/ 274 w 1031"/>
                <a:gd name="T19" fmla="*/ 415 h 526"/>
                <a:gd name="T20" fmla="*/ 874 w 1031"/>
                <a:gd name="T21" fmla="*/ 415 h 526"/>
                <a:gd name="T22" fmla="*/ 912 w 1031"/>
                <a:gd name="T23" fmla="*/ 415 h 526"/>
                <a:gd name="T24" fmla="*/ 1031 w 1031"/>
                <a:gd name="T25" fmla="*/ 526 h 526"/>
                <a:gd name="T26" fmla="*/ 1031 w 1031"/>
                <a:gd name="T27" fmla="*/ 331 h 526"/>
                <a:gd name="T28" fmla="*/ 1031 w 1031"/>
                <a:gd name="T29" fmla="*/ 331 h 526"/>
                <a:gd name="T30" fmla="*/ 1031 w 1031"/>
                <a:gd name="T31" fmla="*/ 322 h 526"/>
                <a:gd name="T32" fmla="*/ 1031 w 1031"/>
                <a:gd name="T33" fmla="*/ 18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6">
                  <a:moveTo>
                    <a:pt x="1031" y="180"/>
                  </a:moveTo>
                  <a:cubicBezTo>
                    <a:pt x="1031" y="129"/>
                    <a:pt x="990" y="87"/>
                    <a:pt x="938" y="87"/>
                  </a:cubicBezTo>
                  <a:cubicBezTo>
                    <a:pt x="274" y="87"/>
                    <a:pt x="274" y="87"/>
                    <a:pt x="274" y="87"/>
                  </a:cubicBezTo>
                  <a:cubicBezTo>
                    <a:pt x="274" y="29"/>
                    <a:pt x="274" y="29"/>
                    <a:pt x="274" y="29"/>
                  </a:cubicBezTo>
                  <a:cubicBezTo>
                    <a:pt x="274" y="6"/>
                    <a:pt x="260" y="0"/>
                    <a:pt x="243" y="15"/>
                  </a:cubicBezTo>
                  <a:cubicBezTo>
                    <a:pt x="17" y="220"/>
                    <a:pt x="17" y="220"/>
                    <a:pt x="17" y="220"/>
                  </a:cubicBezTo>
                  <a:cubicBezTo>
                    <a:pt x="0" y="235"/>
                    <a:pt x="0" y="261"/>
                    <a:pt x="17" y="276"/>
                  </a:cubicBezTo>
                  <a:cubicBezTo>
                    <a:pt x="243" y="481"/>
                    <a:pt x="243" y="481"/>
                    <a:pt x="243" y="481"/>
                  </a:cubicBezTo>
                  <a:cubicBezTo>
                    <a:pt x="260" y="496"/>
                    <a:pt x="274" y="490"/>
                    <a:pt x="274" y="467"/>
                  </a:cubicBezTo>
                  <a:cubicBezTo>
                    <a:pt x="274" y="415"/>
                    <a:pt x="274" y="415"/>
                    <a:pt x="274" y="415"/>
                  </a:cubicBezTo>
                  <a:cubicBezTo>
                    <a:pt x="874" y="415"/>
                    <a:pt x="874" y="415"/>
                    <a:pt x="874" y="415"/>
                  </a:cubicBezTo>
                  <a:cubicBezTo>
                    <a:pt x="912" y="415"/>
                    <a:pt x="912" y="415"/>
                    <a:pt x="912" y="415"/>
                  </a:cubicBezTo>
                  <a:cubicBezTo>
                    <a:pt x="975" y="415"/>
                    <a:pt x="1027" y="464"/>
                    <a:pt x="1031" y="526"/>
                  </a:cubicBezTo>
                  <a:cubicBezTo>
                    <a:pt x="1031" y="331"/>
                    <a:pt x="1031" y="331"/>
                    <a:pt x="1031" y="331"/>
                  </a:cubicBezTo>
                  <a:cubicBezTo>
                    <a:pt x="1031" y="331"/>
                    <a:pt x="1031" y="331"/>
                    <a:pt x="1031" y="331"/>
                  </a:cubicBezTo>
                  <a:cubicBezTo>
                    <a:pt x="1031" y="328"/>
                    <a:pt x="1031" y="325"/>
                    <a:pt x="1031" y="322"/>
                  </a:cubicBezTo>
                  <a:lnTo>
                    <a:pt x="1031" y="180"/>
                  </a:lnTo>
                  <a:close/>
                </a:path>
              </a:pathLst>
            </a:custGeom>
            <a:solidFill>
              <a:schemeClr val="accent2"/>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组合 96"/>
          <p:cNvGrpSpPr/>
          <p:nvPr/>
        </p:nvGrpSpPr>
        <p:grpSpPr>
          <a:xfrm>
            <a:off x="6428745" y="4087043"/>
            <a:ext cx="2606163" cy="1360941"/>
            <a:chOff x="6428745" y="3352422"/>
            <a:chExt cx="2606163" cy="1360941"/>
          </a:xfrm>
        </p:grpSpPr>
        <p:sp>
          <p:nvSpPr>
            <p:cNvPr id="18" name="Freeform 3732"/>
            <p:cNvSpPr>
              <a:spLocks/>
            </p:cNvSpPr>
            <p:nvPr/>
          </p:nvSpPr>
          <p:spPr bwMode="auto">
            <a:xfrm>
              <a:off x="6428745" y="3382609"/>
              <a:ext cx="2606163" cy="1330754"/>
            </a:xfrm>
            <a:custGeom>
              <a:avLst/>
              <a:gdLst>
                <a:gd name="T0" fmla="*/ 0 w 876"/>
                <a:gd name="T1" fmla="*/ 154 h 447"/>
                <a:gd name="T2" fmla="*/ 79 w 876"/>
                <a:gd name="T3" fmla="*/ 75 h 447"/>
                <a:gd name="T4" fmla="*/ 643 w 876"/>
                <a:gd name="T5" fmla="*/ 75 h 447"/>
                <a:gd name="T6" fmla="*/ 643 w 876"/>
                <a:gd name="T7" fmla="*/ 25 h 447"/>
                <a:gd name="T8" fmla="*/ 670 w 876"/>
                <a:gd name="T9" fmla="*/ 13 h 447"/>
                <a:gd name="T10" fmla="*/ 862 w 876"/>
                <a:gd name="T11" fmla="*/ 187 h 447"/>
                <a:gd name="T12" fmla="*/ 862 w 876"/>
                <a:gd name="T13" fmla="*/ 235 h 447"/>
                <a:gd name="T14" fmla="*/ 670 w 876"/>
                <a:gd name="T15" fmla="*/ 409 h 447"/>
                <a:gd name="T16" fmla="*/ 643 w 876"/>
                <a:gd name="T17" fmla="*/ 397 h 447"/>
                <a:gd name="T18" fmla="*/ 643 w 876"/>
                <a:gd name="T19" fmla="*/ 353 h 447"/>
                <a:gd name="T20" fmla="*/ 134 w 876"/>
                <a:gd name="T21" fmla="*/ 353 h 447"/>
                <a:gd name="T22" fmla="*/ 101 w 876"/>
                <a:gd name="T23" fmla="*/ 353 h 447"/>
                <a:gd name="T24" fmla="*/ 0 w 876"/>
                <a:gd name="T25" fmla="*/ 447 h 447"/>
                <a:gd name="T26" fmla="*/ 0 w 876"/>
                <a:gd name="T27" fmla="*/ 282 h 447"/>
                <a:gd name="T28" fmla="*/ 1 w 876"/>
                <a:gd name="T29" fmla="*/ 282 h 447"/>
                <a:gd name="T30" fmla="*/ 0 w 876"/>
                <a:gd name="T31" fmla="*/ 274 h 447"/>
                <a:gd name="T32" fmla="*/ 0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0" y="154"/>
                  </a:moveTo>
                  <a:cubicBezTo>
                    <a:pt x="0" y="110"/>
                    <a:pt x="35" y="75"/>
                    <a:pt x="79" y="75"/>
                  </a:cubicBezTo>
                  <a:cubicBezTo>
                    <a:pt x="643" y="75"/>
                    <a:pt x="643" y="75"/>
                    <a:pt x="643" y="75"/>
                  </a:cubicBezTo>
                  <a:cubicBezTo>
                    <a:pt x="643" y="25"/>
                    <a:pt x="643" y="25"/>
                    <a:pt x="643" y="25"/>
                  </a:cubicBezTo>
                  <a:cubicBezTo>
                    <a:pt x="643" y="6"/>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2"/>
                    <a:pt x="0" y="282"/>
                    <a:pt x="0" y="282"/>
                  </a:cubicBezTo>
                  <a:cubicBezTo>
                    <a:pt x="1" y="282"/>
                    <a:pt x="1" y="282"/>
                    <a:pt x="1" y="282"/>
                  </a:cubicBezTo>
                  <a:cubicBezTo>
                    <a:pt x="0" y="279"/>
                    <a:pt x="0" y="277"/>
                    <a:pt x="0" y="274"/>
                  </a:cubicBezTo>
                  <a:lnTo>
                    <a:pt x="0" y="154"/>
                  </a:lnTo>
                  <a:close/>
                </a:path>
              </a:pathLst>
            </a:custGeom>
            <a:solidFill>
              <a:schemeClr val="accent4">
                <a:lumMod val="75000"/>
              </a:schemeClr>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3733"/>
            <p:cNvSpPr>
              <a:spLocks/>
            </p:cNvSpPr>
            <p:nvPr/>
          </p:nvSpPr>
          <p:spPr bwMode="auto">
            <a:xfrm>
              <a:off x="6428745" y="3352422"/>
              <a:ext cx="2606163" cy="1330754"/>
            </a:xfrm>
            <a:custGeom>
              <a:avLst/>
              <a:gdLst>
                <a:gd name="T0" fmla="*/ 0 w 876"/>
                <a:gd name="T1" fmla="*/ 154 h 447"/>
                <a:gd name="T2" fmla="*/ 79 w 876"/>
                <a:gd name="T3" fmla="*/ 75 h 447"/>
                <a:gd name="T4" fmla="*/ 643 w 876"/>
                <a:gd name="T5" fmla="*/ 75 h 447"/>
                <a:gd name="T6" fmla="*/ 643 w 876"/>
                <a:gd name="T7" fmla="*/ 25 h 447"/>
                <a:gd name="T8" fmla="*/ 670 w 876"/>
                <a:gd name="T9" fmla="*/ 13 h 447"/>
                <a:gd name="T10" fmla="*/ 862 w 876"/>
                <a:gd name="T11" fmla="*/ 187 h 447"/>
                <a:gd name="T12" fmla="*/ 862 w 876"/>
                <a:gd name="T13" fmla="*/ 235 h 447"/>
                <a:gd name="T14" fmla="*/ 670 w 876"/>
                <a:gd name="T15" fmla="*/ 409 h 447"/>
                <a:gd name="T16" fmla="*/ 643 w 876"/>
                <a:gd name="T17" fmla="*/ 397 h 447"/>
                <a:gd name="T18" fmla="*/ 643 w 876"/>
                <a:gd name="T19" fmla="*/ 353 h 447"/>
                <a:gd name="T20" fmla="*/ 134 w 876"/>
                <a:gd name="T21" fmla="*/ 353 h 447"/>
                <a:gd name="T22" fmla="*/ 101 w 876"/>
                <a:gd name="T23" fmla="*/ 353 h 447"/>
                <a:gd name="T24" fmla="*/ 0 w 876"/>
                <a:gd name="T25" fmla="*/ 447 h 447"/>
                <a:gd name="T26" fmla="*/ 0 w 876"/>
                <a:gd name="T27" fmla="*/ 281 h 447"/>
                <a:gd name="T28" fmla="*/ 1 w 876"/>
                <a:gd name="T29" fmla="*/ 281 h 447"/>
                <a:gd name="T30" fmla="*/ 0 w 876"/>
                <a:gd name="T31" fmla="*/ 274 h 447"/>
                <a:gd name="T32" fmla="*/ 0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0" y="154"/>
                  </a:moveTo>
                  <a:cubicBezTo>
                    <a:pt x="0" y="110"/>
                    <a:pt x="35" y="75"/>
                    <a:pt x="79" y="75"/>
                  </a:cubicBezTo>
                  <a:cubicBezTo>
                    <a:pt x="643" y="75"/>
                    <a:pt x="643" y="75"/>
                    <a:pt x="643" y="75"/>
                  </a:cubicBezTo>
                  <a:cubicBezTo>
                    <a:pt x="643" y="25"/>
                    <a:pt x="643" y="25"/>
                    <a:pt x="643" y="25"/>
                  </a:cubicBezTo>
                  <a:cubicBezTo>
                    <a:pt x="643" y="5"/>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1"/>
                    <a:pt x="0" y="281"/>
                    <a:pt x="0" y="281"/>
                  </a:cubicBezTo>
                  <a:cubicBezTo>
                    <a:pt x="1" y="281"/>
                    <a:pt x="1" y="281"/>
                    <a:pt x="1" y="281"/>
                  </a:cubicBezTo>
                  <a:cubicBezTo>
                    <a:pt x="0" y="279"/>
                    <a:pt x="0" y="276"/>
                    <a:pt x="0" y="274"/>
                  </a:cubicBezTo>
                  <a:lnTo>
                    <a:pt x="0" y="154"/>
                  </a:lnTo>
                  <a:close/>
                </a:path>
              </a:pathLst>
            </a:custGeom>
            <a:solidFill>
              <a:schemeClr val="accent4"/>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组合 94"/>
          <p:cNvGrpSpPr/>
          <p:nvPr/>
        </p:nvGrpSpPr>
        <p:grpSpPr>
          <a:xfrm>
            <a:off x="6428745" y="1929915"/>
            <a:ext cx="2381016" cy="1241449"/>
            <a:chOff x="6428745" y="1195294"/>
            <a:chExt cx="2381016" cy="1241449"/>
          </a:xfrm>
        </p:grpSpPr>
        <p:sp>
          <p:nvSpPr>
            <p:cNvPr id="21" name="Freeform 3735"/>
            <p:cNvSpPr>
              <a:spLocks/>
            </p:cNvSpPr>
            <p:nvPr/>
          </p:nvSpPr>
          <p:spPr bwMode="auto">
            <a:xfrm>
              <a:off x="6428745" y="1221707"/>
              <a:ext cx="2381016" cy="1215036"/>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5"/>
                    <a:pt x="0" y="252"/>
                    <a:pt x="0" y="250"/>
                  </a:cubicBezTo>
                  <a:lnTo>
                    <a:pt x="0" y="140"/>
                  </a:lnTo>
                  <a:close/>
                </a:path>
              </a:pathLst>
            </a:custGeom>
            <a:solidFill>
              <a:schemeClr val="accent3">
                <a:lumMod val="75000"/>
              </a:schemeClr>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3736"/>
            <p:cNvSpPr>
              <a:spLocks/>
            </p:cNvSpPr>
            <p:nvPr/>
          </p:nvSpPr>
          <p:spPr bwMode="auto">
            <a:xfrm>
              <a:off x="6428745" y="1195294"/>
              <a:ext cx="2381016" cy="1213777"/>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4"/>
                    <a:pt x="0" y="252"/>
                    <a:pt x="0" y="250"/>
                  </a:cubicBezTo>
                  <a:lnTo>
                    <a:pt x="0" y="140"/>
                  </a:lnTo>
                  <a:close/>
                </a:path>
              </a:pathLst>
            </a:custGeom>
            <a:solidFill>
              <a:schemeClr val="accent3"/>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组合 95"/>
          <p:cNvGrpSpPr/>
          <p:nvPr/>
        </p:nvGrpSpPr>
        <p:grpSpPr>
          <a:xfrm>
            <a:off x="6428747" y="2831757"/>
            <a:ext cx="3070292" cy="1601181"/>
            <a:chOff x="6428747" y="2097136"/>
            <a:chExt cx="3070292" cy="1601181"/>
          </a:xfrm>
        </p:grpSpPr>
        <p:sp>
          <p:nvSpPr>
            <p:cNvPr id="27" name="Freeform 3741"/>
            <p:cNvSpPr>
              <a:spLocks/>
            </p:cNvSpPr>
            <p:nvPr/>
          </p:nvSpPr>
          <p:spPr bwMode="auto">
            <a:xfrm>
              <a:off x="6428747" y="2129840"/>
              <a:ext cx="3070292" cy="1568477"/>
            </a:xfrm>
            <a:custGeom>
              <a:avLst/>
              <a:gdLst>
                <a:gd name="T0" fmla="*/ 0 w 1032"/>
                <a:gd name="T1" fmla="*/ 181 h 527"/>
                <a:gd name="T2" fmla="*/ 93 w 1032"/>
                <a:gd name="T3" fmla="*/ 88 h 527"/>
                <a:gd name="T4" fmla="*/ 757 w 1032"/>
                <a:gd name="T5" fmla="*/ 88 h 527"/>
                <a:gd name="T6" fmla="*/ 757 w 1032"/>
                <a:gd name="T7" fmla="*/ 30 h 527"/>
                <a:gd name="T8" fmla="*/ 788 w 1032"/>
                <a:gd name="T9" fmla="*/ 16 h 527"/>
                <a:gd name="T10" fmla="*/ 1014 w 1032"/>
                <a:gd name="T11" fmla="*/ 221 h 527"/>
                <a:gd name="T12" fmla="*/ 1014 w 1032"/>
                <a:gd name="T13" fmla="*/ 277 h 527"/>
                <a:gd name="T14" fmla="*/ 788 w 1032"/>
                <a:gd name="T15" fmla="*/ 482 h 527"/>
                <a:gd name="T16" fmla="*/ 757 w 1032"/>
                <a:gd name="T17" fmla="*/ 468 h 527"/>
                <a:gd name="T18" fmla="*/ 757 w 1032"/>
                <a:gd name="T19" fmla="*/ 416 h 527"/>
                <a:gd name="T20" fmla="*/ 157 w 1032"/>
                <a:gd name="T21" fmla="*/ 416 h 527"/>
                <a:gd name="T22" fmla="*/ 119 w 1032"/>
                <a:gd name="T23" fmla="*/ 416 h 527"/>
                <a:gd name="T24" fmla="*/ 0 w 1032"/>
                <a:gd name="T25" fmla="*/ 527 h 527"/>
                <a:gd name="T26" fmla="*/ 0 w 1032"/>
                <a:gd name="T27" fmla="*/ 332 h 527"/>
                <a:gd name="T28" fmla="*/ 1 w 1032"/>
                <a:gd name="T29" fmla="*/ 332 h 527"/>
                <a:gd name="T30" fmla="*/ 0 w 1032"/>
                <a:gd name="T31" fmla="*/ 323 h 527"/>
                <a:gd name="T32" fmla="*/ 0 w 1032"/>
                <a:gd name="T33" fmla="*/ 18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7">
                  <a:moveTo>
                    <a:pt x="0" y="181"/>
                  </a:moveTo>
                  <a:cubicBezTo>
                    <a:pt x="0" y="130"/>
                    <a:pt x="42" y="88"/>
                    <a:pt x="93" y="88"/>
                  </a:cubicBezTo>
                  <a:cubicBezTo>
                    <a:pt x="757" y="88"/>
                    <a:pt x="757" y="88"/>
                    <a:pt x="757" y="88"/>
                  </a:cubicBezTo>
                  <a:cubicBezTo>
                    <a:pt x="757" y="30"/>
                    <a:pt x="757" y="30"/>
                    <a:pt x="757" y="30"/>
                  </a:cubicBezTo>
                  <a:cubicBezTo>
                    <a:pt x="757" y="7"/>
                    <a:pt x="771" y="0"/>
                    <a:pt x="788" y="16"/>
                  </a:cubicBezTo>
                  <a:cubicBezTo>
                    <a:pt x="1014" y="221"/>
                    <a:pt x="1014" y="221"/>
                    <a:pt x="1014" y="221"/>
                  </a:cubicBezTo>
                  <a:cubicBezTo>
                    <a:pt x="1032" y="236"/>
                    <a:pt x="1032" y="261"/>
                    <a:pt x="1014" y="277"/>
                  </a:cubicBezTo>
                  <a:cubicBezTo>
                    <a:pt x="788" y="482"/>
                    <a:pt x="788" y="482"/>
                    <a:pt x="788" y="482"/>
                  </a:cubicBezTo>
                  <a:cubicBezTo>
                    <a:pt x="771" y="497"/>
                    <a:pt x="757" y="491"/>
                    <a:pt x="757" y="468"/>
                  </a:cubicBezTo>
                  <a:cubicBezTo>
                    <a:pt x="757" y="416"/>
                    <a:pt x="757" y="416"/>
                    <a:pt x="757" y="416"/>
                  </a:cubicBezTo>
                  <a:cubicBezTo>
                    <a:pt x="157" y="416"/>
                    <a:pt x="157" y="416"/>
                    <a:pt x="157" y="416"/>
                  </a:cubicBezTo>
                  <a:cubicBezTo>
                    <a:pt x="119" y="416"/>
                    <a:pt x="119" y="416"/>
                    <a:pt x="119" y="416"/>
                  </a:cubicBezTo>
                  <a:cubicBezTo>
                    <a:pt x="56" y="416"/>
                    <a:pt x="4" y="465"/>
                    <a:pt x="0" y="527"/>
                  </a:cubicBezTo>
                  <a:cubicBezTo>
                    <a:pt x="0" y="332"/>
                    <a:pt x="0" y="332"/>
                    <a:pt x="0" y="332"/>
                  </a:cubicBezTo>
                  <a:cubicBezTo>
                    <a:pt x="1" y="332"/>
                    <a:pt x="1" y="332"/>
                    <a:pt x="1" y="332"/>
                  </a:cubicBezTo>
                  <a:cubicBezTo>
                    <a:pt x="0" y="329"/>
                    <a:pt x="0" y="326"/>
                    <a:pt x="0" y="323"/>
                  </a:cubicBezTo>
                  <a:lnTo>
                    <a:pt x="0" y="181"/>
                  </a:lnTo>
                  <a:close/>
                </a:path>
              </a:pathLst>
            </a:custGeom>
            <a:solidFill>
              <a:schemeClr val="accent1">
                <a:lumMod val="75000"/>
              </a:schemeClr>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3742"/>
            <p:cNvSpPr>
              <a:spLocks/>
            </p:cNvSpPr>
            <p:nvPr/>
          </p:nvSpPr>
          <p:spPr bwMode="auto">
            <a:xfrm>
              <a:off x="6428747" y="2097136"/>
              <a:ext cx="3070292" cy="1565963"/>
            </a:xfrm>
            <a:custGeom>
              <a:avLst/>
              <a:gdLst>
                <a:gd name="T0" fmla="*/ 0 w 1032"/>
                <a:gd name="T1" fmla="*/ 180 h 526"/>
                <a:gd name="T2" fmla="*/ 93 w 1032"/>
                <a:gd name="T3" fmla="*/ 87 h 526"/>
                <a:gd name="T4" fmla="*/ 757 w 1032"/>
                <a:gd name="T5" fmla="*/ 87 h 526"/>
                <a:gd name="T6" fmla="*/ 757 w 1032"/>
                <a:gd name="T7" fmla="*/ 29 h 526"/>
                <a:gd name="T8" fmla="*/ 788 w 1032"/>
                <a:gd name="T9" fmla="*/ 15 h 526"/>
                <a:gd name="T10" fmla="*/ 1014 w 1032"/>
                <a:gd name="T11" fmla="*/ 220 h 526"/>
                <a:gd name="T12" fmla="*/ 1014 w 1032"/>
                <a:gd name="T13" fmla="*/ 276 h 526"/>
                <a:gd name="T14" fmla="*/ 788 w 1032"/>
                <a:gd name="T15" fmla="*/ 481 h 526"/>
                <a:gd name="T16" fmla="*/ 757 w 1032"/>
                <a:gd name="T17" fmla="*/ 467 h 526"/>
                <a:gd name="T18" fmla="*/ 757 w 1032"/>
                <a:gd name="T19" fmla="*/ 415 h 526"/>
                <a:gd name="T20" fmla="*/ 157 w 1032"/>
                <a:gd name="T21" fmla="*/ 415 h 526"/>
                <a:gd name="T22" fmla="*/ 119 w 1032"/>
                <a:gd name="T23" fmla="*/ 415 h 526"/>
                <a:gd name="T24" fmla="*/ 0 w 1032"/>
                <a:gd name="T25" fmla="*/ 526 h 526"/>
                <a:gd name="T26" fmla="*/ 0 w 1032"/>
                <a:gd name="T27" fmla="*/ 331 h 526"/>
                <a:gd name="T28" fmla="*/ 1 w 1032"/>
                <a:gd name="T29" fmla="*/ 331 h 526"/>
                <a:gd name="T30" fmla="*/ 0 w 1032"/>
                <a:gd name="T31" fmla="*/ 322 h 526"/>
                <a:gd name="T32" fmla="*/ 0 w 1032"/>
                <a:gd name="T33" fmla="*/ 18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6">
                  <a:moveTo>
                    <a:pt x="0" y="180"/>
                  </a:moveTo>
                  <a:cubicBezTo>
                    <a:pt x="0" y="129"/>
                    <a:pt x="42" y="87"/>
                    <a:pt x="93" y="87"/>
                  </a:cubicBezTo>
                  <a:cubicBezTo>
                    <a:pt x="757" y="87"/>
                    <a:pt x="757" y="87"/>
                    <a:pt x="757" y="87"/>
                  </a:cubicBezTo>
                  <a:cubicBezTo>
                    <a:pt x="757" y="29"/>
                    <a:pt x="757" y="29"/>
                    <a:pt x="757" y="29"/>
                  </a:cubicBezTo>
                  <a:cubicBezTo>
                    <a:pt x="757" y="6"/>
                    <a:pt x="771" y="0"/>
                    <a:pt x="788" y="15"/>
                  </a:cubicBezTo>
                  <a:cubicBezTo>
                    <a:pt x="1014" y="220"/>
                    <a:pt x="1014" y="220"/>
                    <a:pt x="1014" y="220"/>
                  </a:cubicBezTo>
                  <a:cubicBezTo>
                    <a:pt x="1032" y="235"/>
                    <a:pt x="1032" y="261"/>
                    <a:pt x="1014" y="276"/>
                  </a:cubicBezTo>
                  <a:cubicBezTo>
                    <a:pt x="788" y="481"/>
                    <a:pt x="788" y="481"/>
                    <a:pt x="788" y="481"/>
                  </a:cubicBezTo>
                  <a:cubicBezTo>
                    <a:pt x="771" y="496"/>
                    <a:pt x="757" y="490"/>
                    <a:pt x="757" y="467"/>
                  </a:cubicBezTo>
                  <a:cubicBezTo>
                    <a:pt x="757" y="415"/>
                    <a:pt x="757" y="415"/>
                    <a:pt x="757" y="415"/>
                  </a:cubicBezTo>
                  <a:cubicBezTo>
                    <a:pt x="157" y="415"/>
                    <a:pt x="157" y="415"/>
                    <a:pt x="157" y="415"/>
                  </a:cubicBezTo>
                  <a:cubicBezTo>
                    <a:pt x="119" y="415"/>
                    <a:pt x="119" y="415"/>
                    <a:pt x="119" y="415"/>
                  </a:cubicBezTo>
                  <a:cubicBezTo>
                    <a:pt x="56" y="415"/>
                    <a:pt x="4" y="464"/>
                    <a:pt x="0" y="526"/>
                  </a:cubicBezTo>
                  <a:cubicBezTo>
                    <a:pt x="0" y="331"/>
                    <a:pt x="0" y="331"/>
                    <a:pt x="0" y="331"/>
                  </a:cubicBezTo>
                  <a:cubicBezTo>
                    <a:pt x="1" y="331"/>
                    <a:pt x="1" y="331"/>
                    <a:pt x="1" y="331"/>
                  </a:cubicBezTo>
                  <a:cubicBezTo>
                    <a:pt x="0" y="328"/>
                    <a:pt x="0" y="325"/>
                    <a:pt x="0" y="322"/>
                  </a:cubicBezTo>
                  <a:lnTo>
                    <a:pt x="0" y="180"/>
                  </a:lnTo>
                  <a:close/>
                </a:path>
              </a:pathLst>
            </a:custGeom>
            <a:solidFill>
              <a:schemeClr val="accent1"/>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组合 101"/>
          <p:cNvGrpSpPr/>
          <p:nvPr/>
        </p:nvGrpSpPr>
        <p:grpSpPr>
          <a:xfrm>
            <a:off x="4261556" y="2688368"/>
            <a:ext cx="586135" cy="586135"/>
            <a:chOff x="4261556" y="2688368"/>
            <a:chExt cx="586135" cy="586135"/>
          </a:xfrm>
        </p:grpSpPr>
        <p:sp>
          <p:nvSpPr>
            <p:cNvPr id="11" name="Oval 3725"/>
            <p:cNvSpPr>
              <a:spLocks noChangeArrowheads="1"/>
            </p:cNvSpPr>
            <p:nvPr/>
          </p:nvSpPr>
          <p:spPr bwMode="auto">
            <a:xfrm>
              <a:off x="4261556" y="2688368"/>
              <a:ext cx="586135" cy="586135"/>
            </a:xfrm>
            <a:prstGeom prst="ellipse">
              <a:avLst/>
            </a:prstGeom>
            <a:solidFill>
              <a:schemeClr val="bg1"/>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组合 73"/>
            <p:cNvGrpSpPr/>
            <p:nvPr/>
          </p:nvGrpSpPr>
          <p:grpSpPr>
            <a:xfrm>
              <a:off x="4392367" y="2733020"/>
              <a:ext cx="324513" cy="496831"/>
              <a:chOff x="4383563" y="2507028"/>
              <a:chExt cx="324513" cy="496831"/>
            </a:xfrm>
          </p:grpSpPr>
          <p:sp>
            <p:nvSpPr>
              <p:cNvPr id="30" name="Oval 3744"/>
              <p:cNvSpPr>
                <a:spLocks noChangeArrowheads="1"/>
              </p:cNvSpPr>
              <p:nvPr/>
            </p:nvSpPr>
            <p:spPr bwMode="auto">
              <a:xfrm>
                <a:off x="4529467" y="2714566"/>
                <a:ext cx="56601" cy="60374"/>
              </a:xfrm>
              <a:prstGeom prst="ellipse">
                <a:avLst/>
              </a:prstGeom>
              <a:solidFill>
                <a:schemeClr val="accent4"/>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3745"/>
              <p:cNvSpPr>
                <a:spLocks noChangeArrowheads="1"/>
              </p:cNvSpPr>
              <p:nvPr/>
            </p:nvSpPr>
            <p:spPr bwMode="auto">
              <a:xfrm>
                <a:off x="4518146" y="2598847"/>
                <a:ext cx="41508" cy="41508"/>
              </a:xfrm>
              <a:prstGeom prst="ellipse">
                <a:avLst/>
              </a:prstGeom>
              <a:solidFill>
                <a:schemeClr val="accent4"/>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3746"/>
              <p:cNvSpPr>
                <a:spLocks noChangeArrowheads="1"/>
              </p:cNvSpPr>
              <p:nvPr/>
            </p:nvSpPr>
            <p:spPr bwMode="auto">
              <a:xfrm>
                <a:off x="4538272" y="2522121"/>
                <a:ext cx="23899" cy="23899"/>
              </a:xfrm>
              <a:prstGeom prst="ellipse">
                <a:avLst/>
              </a:prstGeom>
              <a:solidFill>
                <a:schemeClr val="accent4"/>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747"/>
              <p:cNvSpPr>
                <a:spLocks noEditPoints="1"/>
              </p:cNvSpPr>
              <p:nvPr/>
            </p:nvSpPr>
            <p:spPr bwMode="auto">
              <a:xfrm>
                <a:off x="4383563" y="2507028"/>
                <a:ext cx="324513" cy="496831"/>
              </a:xfrm>
              <a:custGeom>
                <a:avLst/>
                <a:gdLst>
                  <a:gd name="T0" fmla="*/ 75 w 109"/>
                  <a:gd name="T1" fmla="*/ 61 h 167"/>
                  <a:gd name="T2" fmla="*/ 75 w 109"/>
                  <a:gd name="T3" fmla="*/ 10 h 167"/>
                  <a:gd name="T4" fmla="*/ 75 w 109"/>
                  <a:gd name="T5" fmla="*/ 10 h 167"/>
                  <a:gd name="T6" fmla="*/ 76 w 109"/>
                  <a:gd name="T7" fmla="*/ 9 h 167"/>
                  <a:gd name="T8" fmla="*/ 76 w 109"/>
                  <a:gd name="T9" fmla="*/ 1 h 167"/>
                  <a:gd name="T10" fmla="*/ 75 w 109"/>
                  <a:gd name="T11" fmla="*/ 0 h 167"/>
                  <a:gd name="T12" fmla="*/ 74 w 109"/>
                  <a:gd name="T13" fmla="*/ 0 h 167"/>
                  <a:gd name="T14" fmla="*/ 35 w 109"/>
                  <a:gd name="T15" fmla="*/ 0 h 167"/>
                  <a:gd name="T16" fmla="*/ 34 w 109"/>
                  <a:gd name="T17" fmla="*/ 0 h 167"/>
                  <a:gd name="T18" fmla="*/ 33 w 109"/>
                  <a:gd name="T19" fmla="*/ 1 h 167"/>
                  <a:gd name="T20" fmla="*/ 33 w 109"/>
                  <a:gd name="T21" fmla="*/ 9 h 167"/>
                  <a:gd name="T22" fmla="*/ 34 w 109"/>
                  <a:gd name="T23" fmla="*/ 10 h 167"/>
                  <a:gd name="T24" fmla="*/ 35 w 109"/>
                  <a:gd name="T25" fmla="*/ 10 h 167"/>
                  <a:gd name="T26" fmla="*/ 35 w 109"/>
                  <a:gd name="T27" fmla="*/ 61 h 167"/>
                  <a:gd name="T28" fmla="*/ 0 w 109"/>
                  <a:gd name="T29" fmla="*/ 112 h 167"/>
                  <a:gd name="T30" fmla="*/ 55 w 109"/>
                  <a:gd name="T31" fmla="*/ 167 h 167"/>
                  <a:gd name="T32" fmla="*/ 109 w 109"/>
                  <a:gd name="T33" fmla="*/ 112 h 167"/>
                  <a:gd name="T34" fmla="*/ 75 w 109"/>
                  <a:gd name="T35" fmla="*/ 61 h 167"/>
                  <a:gd name="T36" fmla="*/ 42 w 109"/>
                  <a:gd name="T37" fmla="*/ 138 h 167"/>
                  <a:gd name="T38" fmla="*/ 35 w 109"/>
                  <a:gd name="T39" fmla="*/ 131 h 167"/>
                  <a:gd name="T40" fmla="*/ 42 w 109"/>
                  <a:gd name="T41" fmla="*/ 124 h 167"/>
                  <a:gd name="T42" fmla="*/ 49 w 109"/>
                  <a:gd name="T43" fmla="*/ 131 h 167"/>
                  <a:gd name="T44" fmla="*/ 42 w 109"/>
                  <a:gd name="T45" fmla="*/ 138 h 167"/>
                  <a:gd name="T46" fmla="*/ 47 w 109"/>
                  <a:gd name="T47" fmla="*/ 108 h 167"/>
                  <a:gd name="T48" fmla="*/ 51 w 109"/>
                  <a:gd name="T49" fmla="*/ 104 h 167"/>
                  <a:gd name="T50" fmla="*/ 55 w 109"/>
                  <a:gd name="T51" fmla="*/ 108 h 167"/>
                  <a:gd name="T52" fmla="*/ 51 w 109"/>
                  <a:gd name="T53" fmla="*/ 112 h 167"/>
                  <a:gd name="T54" fmla="*/ 47 w 109"/>
                  <a:gd name="T55" fmla="*/ 108 h 167"/>
                  <a:gd name="T56" fmla="*/ 59 w 109"/>
                  <a:gd name="T57" fmla="*/ 155 h 167"/>
                  <a:gd name="T58" fmla="*/ 52 w 109"/>
                  <a:gd name="T59" fmla="*/ 148 h 167"/>
                  <a:gd name="T60" fmla="*/ 59 w 109"/>
                  <a:gd name="T61" fmla="*/ 141 h 167"/>
                  <a:gd name="T62" fmla="*/ 66 w 109"/>
                  <a:gd name="T63" fmla="*/ 148 h 167"/>
                  <a:gd name="T64" fmla="*/ 59 w 109"/>
                  <a:gd name="T65" fmla="*/ 155 h 167"/>
                  <a:gd name="T66" fmla="*/ 70 w 109"/>
                  <a:gd name="T67" fmla="*/ 110 h 167"/>
                  <a:gd name="T68" fmla="*/ 66 w 109"/>
                  <a:gd name="T69" fmla="*/ 106 h 167"/>
                  <a:gd name="T70" fmla="*/ 70 w 109"/>
                  <a:gd name="T71" fmla="*/ 102 h 167"/>
                  <a:gd name="T72" fmla="*/ 74 w 109"/>
                  <a:gd name="T73" fmla="*/ 106 h 167"/>
                  <a:gd name="T74" fmla="*/ 70 w 109"/>
                  <a:gd name="T75" fmla="*/ 110 h 167"/>
                  <a:gd name="T76" fmla="*/ 9 w 109"/>
                  <a:gd name="T77" fmla="*/ 97 h 167"/>
                  <a:gd name="T78" fmla="*/ 41 w 109"/>
                  <a:gd name="T79" fmla="*/ 66 h 167"/>
                  <a:gd name="T80" fmla="*/ 41 w 109"/>
                  <a:gd name="T81" fmla="*/ 5 h 167"/>
                  <a:gd name="T82" fmla="*/ 42 w 109"/>
                  <a:gd name="T83" fmla="*/ 5 h 167"/>
                  <a:gd name="T84" fmla="*/ 68 w 109"/>
                  <a:gd name="T85" fmla="*/ 5 h 167"/>
                  <a:gd name="T86" fmla="*/ 68 w 109"/>
                  <a:gd name="T87" fmla="*/ 5 h 167"/>
                  <a:gd name="T88" fmla="*/ 68 w 109"/>
                  <a:gd name="T89" fmla="*/ 66 h 167"/>
                  <a:gd name="T90" fmla="*/ 100 w 109"/>
                  <a:gd name="T91" fmla="*/ 97 h 167"/>
                  <a:gd name="T92" fmla="*/ 9 w 109"/>
                  <a:gd name="T93" fmla="*/ 9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167">
                    <a:moveTo>
                      <a:pt x="75" y="61"/>
                    </a:moveTo>
                    <a:cubicBezTo>
                      <a:pt x="75" y="10"/>
                      <a:pt x="75" y="10"/>
                      <a:pt x="75" y="10"/>
                    </a:cubicBezTo>
                    <a:cubicBezTo>
                      <a:pt x="75" y="10"/>
                      <a:pt x="75" y="10"/>
                      <a:pt x="75" y="10"/>
                    </a:cubicBezTo>
                    <a:cubicBezTo>
                      <a:pt x="76" y="10"/>
                      <a:pt x="76" y="10"/>
                      <a:pt x="76" y="9"/>
                    </a:cubicBezTo>
                    <a:cubicBezTo>
                      <a:pt x="76" y="1"/>
                      <a:pt x="76" y="1"/>
                      <a:pt x="76" y="1"/>
                    </a:cubicBezTo>
                    <a:cubicBezTo>
                      <a:pt x="76" y="0"/>
                      <a:pt x="76" y="0"/>
                      <a:pt x="75" y="0"/>
                    </a:cubicBezTo>
                    <a:cubicBezTo>
                      <a:pt x="74" y="0"/>
                      <a:pt x="74" y="0"/>
                      <a:pt x="74" y="0"/>
                    </a:cubicBezTo>
                    <a:cubicBezTo>
                      <a:pt x="35" y="0"/>
                      <a:pt x="35" y="0"/>
                      <a:pt x="35" y="0"/>
                    </a:cubicBezTo>
                    <a:cubicBezTo>
                      <a:pt x="34" y="0"/>
                      <a:pt x="34" y="0"/>
                      <a:pt x="34" y="0"/>
                    </a:cubicBezTo>
                    <a:cubicBezTo>
                      <a:pt x="34" y="0"/>
                      <a:pt x="33" y="0"/>
                      <a:pt x="33" y="1"/>
                    </a:cubicBezTo>
                    <a:cubicBezTo>
                      <a:pt x="33" y="9"/>
                      <a:pt x="33" y="9"/>
                      <a:pt x="33" y="9"/>
                    </a:cubicBezTo>
                    <a:cubicBezTo>
                      <a:pt x="33" y="10"/>
                      <a:pt x="34" y="10"/>
                      <a:pt x="34" y="10"/>
                    </a:cubicBezTo>
                    <a:cubicBezTo>
                      <a:pt x="35" y="10"/>
                      <a:pt x="35" y="10"/>
                      <a:pt x="35" y="10"/>
                    </a:cubicBezTo>
                    <a:cubicBezTo>
                      <a:pt x="35" y="61"/>
                      <a:pt x="35" y="61"/>
                      <a:pt x="35" y="61"/>
                    </a:cubicBezTo>
                    <a:cubicBezTo>
                      <a:pt x="15" y="69"/>
                      <a:pt x="0" y="89"/>
                      <a:pt x="0" y="112"/>
                    </a:cubicBezTo>
                    <a:cubicBezTo>
                      <a:pt x="0" y="142"/>
                      <a:pt x="25" y="167"/>
                      <a:pt x="55" y="167"/>
                    </a:cubicBezTo>
                    <a:cubicBezTo>
                      <a:pt x="85" y="167"/>
                      <a:pt x="109" y="142"/>
                      <a:pt x="109" y="112"/>
                    </a:cubicBezTo>
                    <a:cubicBezTo>
                      <a:pt x="109" y="89"/>
                      <a:pt x="95" y="69"/>
                      <a:pt x="75" y="61"/>
                    </a:cubicBezTo>
                    <a:close/>
                    <a:moveTo>
                      <a:pt x="42" y="138"/>
                    </a:moveTo>
                    <a:cubicBezTo>
                      <a:pt x="38" y="138"/>
                      <a:pt x="35" y="135"/>
                      <a:pt x="35" y="131"/>
                    </a:cubicBezTo>
                    <a:cubicBezTo>
                      <a:pt x="35" y="127"/>
                      <a:pt x="38" y="124"/>
                      <a:pt x="42" y="124"/>
                    </a:cubicBezTo>
                    <a:cubicBezTo>
                      <a:pt x="46" y="124"/>
                      <a:pt x="49" y="127"/>
                      <a:pt x="49" y="131"/>
                    </a:cubicBezTo>
                    <a:cubicBezTo>
                      <a:pt x="49" y="135"/>
                      <a:pt x="46" y="138"/>
                      <a:pt x="42" y="138"/>
                    </a:cubicBezTo>
                    <a:close/>
                    <a:moveTo>
                      <a:pt x="47" y="108"/>
                    </a:moveTo>
                    <a:cubicBezTo>
                      <a:pt x="47" y="106"/>
                      <a:pt x="48" y="104"/>
                      <a:pt x="51" y="104"/>
                    </a:cubicBezTo>
                    <a:cubicBezTo>
                      <a:pt x="53" y="104"/>
                      <a:pt x="55" y="106"/>
                      <a:pt x="55" y="108"/>
                    </a:cubicBezTo>
                    <a:cubicBezTo>
                      <a:pt x="55" y="110"/>
                      <a:pt x="53" y="112"/>
                      <a:pt x="51" y="112"/>
                    </a:cubicBezTo>
                    <a:cubicBezTo>
                      <a:pt x="48" y="112"/>
                      <a:pt x="47" y="110"/>
                      <a:pt x="47" y="108"/>
                    </a:cubicBezTo>
                    <a:close/>
                    <a:moveTo>
                      <a:pt x="59" y="155"/>
                    </a:moveTo>
                    <a:cubicBezTo>
                      <a:pt x="55" y="155"/>
                      <a:pt x="52" y="151"/>
                      <a:pt x="52" y="148"/>
                    </a:cubicBezTo>
                    <a:cubicBezTo>
                      <a:pt x="52" y="144"/>
                      <a:pt x="55" y="141"/>
                      <a:pt x="59" y="141"/>
                    </a:cubicBezTo>
                    <a:cubicBezTo>
                      <a:pt x="63" y="141"/>
                      <a:pt x="66" y="144"/>
                      <a:pt x="66" y="148"/>
                    </a:cubicBezTo>
                    <a:cubicBezTo>
                      <a:pt x="66" y="151"/>
                      <a:pt x="63" y="155"/>
                      <a:pt x="59" y="155"/>
                    </a:cubicBezTo>
                    <a:close/>
                    <a:moveTo>
                      <a:pt x="70" y="110"/>
                    </a:moveTo>
                    <a:cubicBezTo>
                      <a:pt x="68" y="110"/>
                      <a:pt x="66" y="108"/>
                      <a:pt x="66" y="106"/>
                    </a:cubicBezTo>
                    <a:cubicBezTo>
                      <a:pt x="66" y="104"/>
                      <a:pt x="68" y="102"/>
                      <a:pt x="70" y="102"/>
                    </a:cubicBezTo>
                    <a:cubicBezTo>
                      <a:pt x="72" y="102"/>
                      <a:pt x="74" y="104"/>
                      <a:pt x="74" y="106"/>
                    </a:cubicBezTo>
                    <a:cubicBezTo>
                      <a:pt x="74" y="108"/>
                      <a:pt x="72" y="110"/>
                      <a:pt x="70" y="110"/>
                    </a:cubicBezTo>
                    <a:close/>
                    <a:moveTo>
                      <a:pt x="9" y="97"/>
                    </a:moveTo>
                    <a:cubicBezTo>
                      <a:pt x="14" y="82"/>
                      <a:pt x="26" y="70"/>
                      <a:pt x="41" y="66"/>
                    </a:cubicBezTo>
                    <a:cubicBezTo>
                      <a:pt x="41" y="5"/>
                      <a:pt x="41" y="5"/>
                      <a:pt x="41" y="5"/>
                    </a:cubicBezTo>
                    <a:cubicBezTo>
                      <a:pt x="41" y="5"/>
                      <a:pt x="41" y="5"/>
                      <a:pt x="42" y="5"/>
                    </a:cubicBezTo>
                    <a:cubicBezTo>
                      <a:pt x="68" y="5"/>
                      <a:pt x="68" y="5"/>
                      <a:pt x="68" y="5"/>
                    </a:cubicBezTo>
                    <a:cubicBezTo>
                      <a:pt x="68" y="5"/>
                      <a:pt x="68" y="5"/>
                      <a:pt x="68" y="5"/>
                    </a:cubicBezTo>
                    <a:cubicBezTo>
                      <a:pt x="68" y="66"/>
                      <a:pt x="68" y="66"/>
                      <a:pt x="68" y="66"/>
                    </a:cubicBezTo>
                    <a:cubicBezTo>
                      <a:pt x="83" y="70"/>
                      <a:pt x="95" y="82"/>
                      <a:pt x="100" y="97"/>
                    </a:cubicBezTo>
                    <a:lnTo>
                      <a:pt x="9" y="97"/>
                    </a:lnTo>
                    <a:close/>
                  </a:path>
                </a:pathLst>
              </a:custGeom>
              <a:solidFill>
                <a:schemeClr val="accent4"/>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5" name="组合 102"/>
          <p:cNvGrpSpPr/>
          <p:nvPr/>
        </p:nvGrpSpPr>
        <p:grpSpPr>
          <a:xfrm>
            <a:off x="8008544" y="2224241"/>
            <a:ext cx="589908" cy="586135"/>
            <a:chOff x="8008544" y="2224241"/>
            <a:chExt cx="589908" cy="586135"/>
          </a:xfrm>
        </p:grpSpPr>
        <p:sp>
          <p:nvSpPr>
            <p:cNvPr id="23" name="Oval 3737"/>
            <p:cNvSpPr>
              <a:spLocks noChangeArrowheads="1"/>
            </p:cNvSpPr>
            <p:nvPr/>
          </p:nvSpPr>
          <p:spPr bwMode="auto">
            <a:xfrm>
              <a:off x="8008544" y="2224241"/>
              <a:ext cx="589908" cy="586135"/>
            </a:xfrm>
            <a:prstGeom prst="ellipse">
              <a:avLst/>
            </a:prstGeom>
            <a:solidFill>
              <a:schemeClr val="bg1"/>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3765"/>
            <p:cNvSpPr>
              <a:spLocks noEditPoints="1"/>
            </p:cNvSpPr>
            <p:nvPr/>
          </p:nvSpPr>
          <p:spPr bwMode="auto">
            <a:xfrm>
              <a:off x="8208534" y="2244994"/>
              <a:ext cx="189928" cy="544628"/>
            </a:xfrm>
            <a:custGeom>
              <a:avLst/>
              <a:gdLst>
                <a:gd name="T0" fmla="*/ 32 w 64"/>
                <a:gd name="T1" fmla="*/ 28 h 183"/>
                <a:gd name="T2" fmla="*/ 46 w 64"/>
                <a:gd name="T3" fmla="*/ 14 h 183"/>
                <a:gd name="T4" fmla="*/ 32 w 64"/>
                <a:gd name="T5" fmla="*/ 0 h 183"/>
                <a:gd name="T6" fmla="*/ 19 w 64"/>
                <a:gd name="T7" fmla="*/ 14 h 183"/>
                <a:gd name="T8" fmla="*/ 32 w 64"/>
                <a:gd name="T9" fmla="*/ 28 h 183"/>
                <a:gd name="T10" fmla="*/ 64 w 64"/>
                <a:gd name="T11" fmla="*/ 45 h 183"/>
                <a:gd name="T12" fmla="*/ 51 w 64"/>
                <a:gd name="T13" fmla="*/ 33 h 183"/>
                <a:gd name="T14" fmla="*/ 13 w 64"/>
                <a:gd name="T15" fmla="*/ 33 h 183"/>
                <a:gd name="T16" fmla="*/ 0 w 64"/>
                <a:gd name="T17" fmla="*/ 45 h 183"/>
                <a:gd name="T18" fmla="*/ 0 w 64"/>
                <a:gd name="T19" fmla="*/ 96 h 183"/>
                <a:gd name="T20" fmla="*/ 5 w 64"/>
                <a:gd name="T21" fmla="*/ 102 h 183"/>
                <a:gd name="T22" fmla="*/ 11 w 64"/>
                <a:gd name="T23" fmla="*/ 96 h 183"/>
                <a:gd name="T24" fmla="*/ 11 w 64"/>
                <a:gd name="T25" fmla="*/ 50 h 183"/>
                <a:gd name="T26" fmla="*/ 13 w 64"/>
                <a:gd name="T27" fmla="*/ 50 h 183"/>
                <a:gd name="T28" fmla="*/ 13 w 64"/>
                <a:gd name="T29" fmla="*/ 174 h 183"/>
                <a:gd name="T30" fmla="*/ 22 w 64"/>
                <a:gd name="T31" fmla="*/ 183 h 183"/>
                <a:gd name="T32" fmla="*/ 30 w 64"/>
                <a:gd name="T33" fmla="*/ 174 h 183"/>
                <a:gd name="T34" fmla="*/ 30 w 64"/>
                <a:gd name="T35" fmla="*/ 106 h 183"/>
                <a:gd name="T36" fmla="*/ 34 w 64"/>
                <a:gd name="T37" fmla="*/ 106 h 183"/>
                <a:gd name="T38" fmla="*/ 34 w 64"/>
                <a:gd name="T39" fmla="*/ 174 h 183"/>
                <a:gd name="T40" fmla="*/ 43 w 64"/>
                <a:gd name="T41" fmla="*/ 183 h 183"/>
                <a:gd name="T42" fmla="*/ 51 w 64"/>
                <a:gd name="T43" fmla="*/ 174 h 183"/>
                <a:gd name="T44" fmla="*/ 51 w 64"/>
                <a:gd name="T45" fmla="*/ 50 h 183"/>
                <a:gd name="T46" fmla="*/ 53 w 64"/>
                <a:gd name="T47" fmla="*/ 50 h 183"/>
                <a:gd name="T48" fmla="*/ 53 w 64"/>
                <a:gd name="T49" fmla="*/ 96 h 183"/>
                <a:gd name="T50" fmla="*/ 59 w 64"/>
                <a:gd name="T51" fmla="*/ 102 h 183"/>
                <a:gd name="T52" fmla="*/ 64 w 64"/>
                <a:gd name="T53" fmla="*/ 96 h 183"/>
                <a:gd name="T54" fmla="*/ 64 w 64"/>
                <a:gd name="T55" fmla="*/ 4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183">
                  <a:moveTo>
                    <a:pt x="32" y="28"/>
                  </a:moveTo>
                  <a:cubicBezTo>
                    <a:pt x="40" y="28"/>
                    <a:pt x="46" y="21"/>
                    <a:pt x="46" y="14"/>
                  </a:cubicBezTo>
                  <a:cubicBezTo>
                    <a:pt x="46" y="6"/>
                    <a:pt x="40" y="0"/>
                    <a:pt x="32" y="0"/>
                  </a:cubicBezTo>
                  <a:cubicBezTo>
                    <a:pt x="25" y="0"/>
                    <a:pt x="19" y="6"/>
                    <a:pt x="19" y="14"/>
                  </a:cubicBezTo>
                  <a:cubicBezTo>
                    <a:pt x="19" y="21"/>
                    <a:pt x="25" y="28"/>
                    <a:pt x="32" y="28"/>
                  </a:cubicBezTo>
                  <a:moveTo>
                    <a:pt x="64" y="45"/>
                  </a:moveTo>
                  <a:cubicBezTo>
                    <a:pt x="64" y="38"/>
                    <a:pt x="58" y="33"/>
                    <a:pt x="51" y="33"/>
                  </a:cubicBezTo>
                  <a:cubicBezTo>
                    <a:pt x="13" y="33"/>
                    <a:pt x="13" y="33"/>
                    <a:pt x="13" y="33"/>
                  </a:cubicBezTo>
                  <a:cubicBezTo>
                    <a:pt x="6" y="33"/>
                    <a:pt x="0" y="38"/>
                    <a:pt x="0" y="45"/>
                  </a:cubicBezTo>
                  <a:cubicBezTo>
                    <a:pt x="0" y="96"/>
                    <a:pt x="0" y="96"/>
                    <a:pt x="0" y="96"/>
                  </a:cubicBezTo>
                  <a:cubicBezTo>
                    <a:pt x="0" y="99"/>
                    <a:pt x="2" y="102"/>
                    <a:pt x="5" y="102"/>
                  </a:cubicBezTo>
                  <a:cubicBezTo>
                    <a:pt x="9" y="102"/>
                    <a:pt x="11" y="99"/>
                    <a:pt x="11" y="96"/>
                  </a:cubicBezTo>
                  <a:cubicBezTo>
                    <a:pt x="11" y="50"/>
                    <a:pt x="11" y="50"/>
                    <a:pt x="11" y="50"/>
                  </a:cubicBezTo>
                  <a:cubicBezTo>
                    <a:pt x="13" y="50"/>
                    <a:pt x="13" y="50"/>
                    <a:pt x="13" y="50"/>
                  </a:cubicBezTo>
                  <a:cubicBezTo>
                    <a:pt x="13" y="174"/>
                    <a:pt x="13" y="174"/>
                    <a:pt x="13" y="174"/>
                  </a:cubicBezTo>
                  <a:cubicBezTo>
                    <a:pt x="13" y="179"/>
                    <a:pt x="17" y="183"/>
                    <a:pt x="22" y="183"/>
                  </a:cubicBezTo>
                  <a:cubicBezTo>
                    <a:pt x="26" y="183"/>
                    <a:pt x="30" y="179"/>
                    <a:pt x="30" y="174"/>
                  </a:cubicBezTo>
                  <a:cubicBezTo>
                    <a:pt x="30" y="106"/>
                    <a:pt x="30" y="106"/>
                    <a:pt x="30" y="106"/>
                  </a:cubicBezTo>
                  <a:cubicBezTo>
                    <a:pt x="34" y="106"/>
                    <a:pt x="34" y="106"/>
                    <a:pt x="34" y="106"/>
                  </a:cubicBezTo>
                  <a:cubicBezTo>
                    <a:pt x="34" y="174"/>
                    <a:pt x="34" y="174"/>
                    <a:pt x="34" y="174"/>
                  </a:cubicBezTo>
                  <a:cubicBezTo>
                    <a:pt x="34" y="179"/>
                    <a:pt x="38" y="183"/>
                    <a:pt x="43" y="183"/>
                  </a:cubicBezTo>
                  <a:cubicBezTo>
                    <a:pt x="47" y="183"/>
                    <a:pt x="51" y="179"/>
                    <a:pt x="51" y="174"/>
                  </a:cubicBezTo>
                  <a:cubicBezTo>
                    <a:pt x="51" y="50"/>
                    <a:pt x="51" y="50"/>
                    <a:pt x="51" y="50"/>
                  </a:cubicBezTo>
                  <a:cubicBezTo>
                    <a:pt x="53" y="50"/>
                    <a:pt x="53" y="50"/>
                    <a:pt x="53" y="50"/>
                  </a:cubicBezTo>
                  <a:cubicBezTo>
                    <a:pt x="53" y="96"/>
                    <a:pt x="53" y="96"/>
                    <a:pt x="53" y="96"/>
                  </a:cubicBezTo>
                  <a:cubicBezTo>
                    <a:pt x="53" y="99"/>
                    <a:pt x="56" y="102"/>
                    <a:pt x="59" y="102"/>
                  </a:cubicBezTo>
                  <a:cubicBezTo>
                    <a:pt x="62" y="102"/>
                    <a:pt x="64" y="99"/>
                    <a:pt x="64" y="96"/>
                  </a:cubicBezTo>
                  <a:lnTo>
                    <a:pt x="64" y="45"/>
                  </a:lnTo>
                  <a:close/>
                </a:path>
              </a:pathLst>
            </a:custGeom>
            <a:solidFill>
              <a:schemeClr val="accent3"/>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组合 105"/>
          <p:cNvGrpSpPr/>
          <p:nvPr/>
        </p:nvGrpSpPr>
        <p:grpSpPr>
          <a:xfrm>
            <a:off x="8160737" y="4409039"/>
            <a:ext cx="642736" cy="642736"/>
            <a:chOff x="8160737" y="4409039"/>
            <a:chExt cx="642736" cy="642736"/>
          </a:xfrm>
        </p:grpSpPr>
        <p:sp>
          <p:nvSpPr>
            <p:cNvPr id="20" name="Oval 3734"/>
            <p:cNvSpPr>
              <a:spLocks noChangeArrowheads="1"/>
            </p:cNvSpPr>
            <p:nvPr/>
          </p:nvSpPr>
          <p:spPr bwMode="auto">
            <a:xfrm>
              <a:off x="8160737" y="4409039"/>
              <a:ext cx="642736" cy="642736"/>
            </a:xfrm>
            <a:prstGeom prst="ellipse">
              <a:avLst/>
            </a:prstGeom>
            <a:solidFill>
              <a:schemeClr val="bg1"/>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4" name="组合 91"/>
            <p:cNvGrpSpPr/>
            <p:nvPr/>
          </p:nvGrpSpPr>
          <p:grpSpPr>
            <a:xfrm>
              <a:off x="8288405" y="4480104"/>
              <a:ext cx="387401" cy="500606"/>
              <a:chOff x="8285261" y="4274238"/>
              <a:chExt cx="387401" cy="500606"/>
            </a:xfrm>
          </p:grpSpPr>
          <p:sp>
            <p:nvSpPr>
              <p:cNvPr id="52" name="Freeform 3766"/>
              <p:cNvSpPr>
                <a:spLocks/>
              </p:cNvSpPr>
              <p:nvPr/>
            </p:nvSpPr>
            <p:spPr bwMode="auto">
              <a:xfrm>
                <a:off x="8291548" y="4274238"/>
                <a:ext cx="381114" cy="384887"/>
              </a:xfrm>
              <a:custGeom>
                <a:avLst/>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chemeClr val="accent4"/>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3767"/>
              <p:cNvSpPr>
                <a:spLocks noEditPoints="1"/>
              </p:cNvSpPr>
              <p:nvPr/>
            </p:nvSpPr>
            <p:spPr bwMode="auto">
              <a:xfrm>
                <a:off x="8294064" y="4284301"/>
                <a:ext cx="339606" cy="335833"/>
              </a:xfrm>
              <a:custGeom>
                <a:avLst/>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chemeClr val="accent4"/>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3768"/>
              <p:cNvSpPr>
                <a:spLocks/>
              </p:cNvSpPr>
              <p:nvPr/>
            </p:nvSpPr>
            <p:spPr bwMode="auto">
              <a:xfrm>
                <a:off x="8285261" y="4289332"/>
                <a:ext cx="378597" cy="330800"/>
              </a:xfrm>
              <a:custGeom>
                <a:avLst/>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1">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chemeClr val="accent4"/>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3769"/>
              <p:cNvSpPr>
                <a:spLocks/>
              </p:cNvSpPr>
              <p:nvPr/>
            </p:nvSpPr>
            <p:spPr bwMode="auto">
              <a:xfrm>
                <a:off x="8374565" y="4646548"/>
                <a:ext cx="110687" cy="128296"/>
              </a:xfrm>
              <a:custGeom>
                <a:avLst/>
                <a:gdLst>
                  <a:gd name="T0" fmla="*/ 26 w 37"/>
                  <a:gd name="T1" fmla="*/ 2 h 43"/>
                  <a:gd name="T2" fmla="*/ 26 w 37"/>
                  <a:gd name="T3" fmla="*/ 16 h 43"/>
                  <a:gd name="T4" fmla="*/ 15 w 37"/>
                  <a:gd name="T5" fmla="*/ 25 h 43"/>
                  <a:gd name="T6" fmla="*/ 1 w 37"/>
                  <a:gd name="T7" fmla="*/ 35 h 43"/>
                  <a:gd name="T8" fmla="*/ 37 w 37"/>
                  <a:gd name="T9" fmla="*/ 43 h 43"/>
                  <a:gd name="T10" fmla="*/ 37 w 37"/>
                  <a:gd name="T11" fmla="*/ 0 h 43"/>
                  <a:gd name="T12" fmla="*/ 26 w 37"/>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7" h="43">
                    <a:moveTo>
                      <a:pt x="26" y="2"/>
                    </a:moveTo>
                    <a:cubicBezTo>
                      <a:pt x="26" y="16"/>
                      <a:pt x="26" y="16"/>
                      <a:pt x="26" y="16"/>
                    </a:cubicBezTo>
                    <a:cubicBezTo>
                      <a:pt x="26" y="16"/>
                      <a:pt x="22" y="22"/>
                      <a:pt x="15" y="25"/>
                    </a:cubicBezTo>
                    <a:cubicBezTo>
                      <a:pt x="7" y="27"/>
                      <a:pt x="0" y="31"/>
                      <a:pt x="1" y="35"/>
                    </a:cubicBezTo>
                    <a:cubicBezTo>
                      <a:pt x="2" y="39"/>
                      <a:pt x="11" y="43"/>
                      <a:pt x="37" y="43"/>
                    </a:cubicBezTo>
                    <a:cubicBezTo>
                      <a:pt x="37" y="0"/>
                      <a:pt x="37" y="0"/>
                      <a:pt x="37" y="0"/>
                    </a:cubicBezTo>
                    <a:lnTo>
                      <a:pt x="26" y="2"/>
                    </a:lnTo>
                    <a:close/>
                  </a:path>
                </a:pathLst>
              </a:custGeom>
              <a:solidFill>
                <a:schemeClr val="accent4"/>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3770"/>
              <p:cNvSpPr>
                <a:spLocks/>
              </p:cNvSpPr>
              <p:nvPr/>
            </p:nvSpPr>
            <p:spPr bwMode="auto">
              <a:xfrm>
                <a:off x="8472672" y="4646548"/>
                <a:ext cx="101882" cy="128296"/>
              </a:xfrm>
              <a:custGeom>
                <a:avLst/>
                <a:gdLst>
                  <a:gd name="T0" fmla="*/ 8 w 34"/>
                  <a:gd name="T1" fmla="*/ 2 h 43"/>
                  <a:gd name="T2" fmla="*/ 8 w 34"/>
                  <a:gd name="T3" fmla="*/ 16 h 43"/>
                  <a:gd name="T4" fmla="*/ 18 w 34"/>
                  <a:gd name="T5" fmla="*/ 25 h 43"/>
                  <a:gd name="T6" fmla="*/ 34 w 34"/>
                  <a:gd name="T7" fmla="*/ 35 h 43"/>
                  <a:gd name="T8" fmla="*/ 0 w 34"/>
                  <a:gd name="T9" fmla="*/ 43 h 43"/>
                  <a:gd name="T10" fmla="*/ 0 w 34"/>
                  <a:gd name="T11" fmla="*/ 0 h 43"/>
                  <a:gd name="T12" fmla="*/ 8 w 34"/>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4" h="43">
                    <a:moveTo>
                      <a:pt x="8" y="2"/>
                    </a:moveTo>
                    <a:cubicBezTo>
                      <a:pt x="8" y="16"/>
                      <a:pt x="8" y="16"/>
                      <a:pt x="8" y="16"/>
                    </a:cubicBezTo>
                    <a:cubicBezTo>
                      <a:pt x="8" y="16"/>
                      <a:pt x="10" y="22"/>
                      <a:pt x="18" y="25"/>
                    </a:cubicBezTo>
                    <a:cubicBezTo>
                      <a:pt x="25" y="27"/>
                      <a:pt x="34" y="31"/>
                      <a:pt x="34" y="35"/>
                    </a:cubicBezTo>
                    <a:cubicBezTo>
                      <a:pt x="33" y="39"/>
                      <a:pt x="19" y="43"/>
                      <a:pt x="0" y="43"/>
                    </a:cubicBezTo>
                    <a:cubicBezTo>
                      <a:pt x="0" y="0"/>
                      <a:pt x="0" y="0"/>
                      <a:pt x="0" y="0"/>
                    </a:cubicBezTo>
                    <a:lnTo>
                      <a:pt x="8" y="2"/>
                    </a:lnTo>
                    <a:close/>
                  </a:path>
                </a:pathLst>
              </a:custGeom>
              <a:solidFill>
                <a:schemeClr val="accent4"/>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3771"/>
              <p:cNvSpPr>
                <a:spLocks/>
              </p:cNvSpPr>
              <p:nvPr/>
            </p:nvSpPr>
            <p:spPr bwMode="auto">
              <a:xfrm>
                <a:off x="8291548" y="4274238"/>
                <a:ext cx="381114" cy="384887"/>
              </a:xfrm>
              <a:custGeom>
                <a:avLst/>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chemeClr val="accent4"/>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3772"/>
              <p:cNvSpPr>
                <a:spLocks noEditPoints="1"/>
              </p:cNvSpPr>
              <p:nvPr/>
            </p:nvSpPr>
            <p:spPr bwMode="auto">
              <a:xfrm>
                <a:off x="8294064" y="4284301"/>
                <a:ext cx="339606" cy="335833"/>
              </a:xfrm>
              <a:custGeom>
                <a:avLst/>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chemeClr val="accent4"/>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3773"/>
              <p:cNvSpPr>
                <a:spLocks/>
              </p:cNvSpPr>
              <p:nvPr/>
            </p:nvSpPr>
            <p:spPr bwMode="auto">
              <a:xfrm>
                <a:off x="8285261" y="4289332"/>
                <a:ext cx="378597" cy="330800"/>
              </a:xfrm>
              <a:custGeom>
                <a:avLst/>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1">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chemeClr val="accent4"/>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5" name="组合 106"/>
          <p:cNvGrpSpPr/>
          <p:nvPr/>
        </p:nvGrpSpPr>
        <p:grpSpPr>
          <a:xfrm>
            <a:off x="4054018" y="4873168"/>
            <a:ext cx="642736" cy="642736"/>
            <a:chOff x="4054018" y="4873168"/>
            <a:chExt cx="642736" cy="642736"/>
          </a:xfrm>
        </p:grpSpPr>
        <p:sp>
          <p:nvSpPr>
            <p:cNvPr id="8" name="Oval 3722"/>
            <p:cNvSpPr>
              <a:spLocks noChangeArrowheads="1"/>
            </p:cNvSpPr>
            <p:nvPr/>
          </p:nvSpPr>
          <p:spPr bwMode="auto">
            <a:xfrm>
              <a:off x="4054018" y="4873168"/>
              <a:ext cx="642736" cy="642736"/>
            </a:xfrm>
            <a:prstGeom prst="ellipse">
              <a:avLst/>
            </a:prstGeom>
            <a:solidFill>
              <a:schemeClr val="bg1"/>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6" name="组合 3"/>
            <p:cNvGrpSpPr/>
            <p:nvPr/>
          </p:nvGrpSpPr>
          <p:grpSpPr>
            <a:xfrm>
              <a:off x="4180427" y="4957442"/>
              <a:ext cx="389919" cy="474188"/>
              <a:chOff x="4187345" y="4696860"/>
              <a:chExt cx="389919" cy="474188"/>
            </a:xfrm>
          </p:grpSpPr>
          <p:sp>
            <p:nvSpPr>
              <p:cNvPr id="60" name="Freeform 3774"/>
              <p:cNvSpPr>
                <a:spLocks noEditPoints="1"/>
              </p:cNvSpPr>
              <p:nvPr/>
            </p:nvSpPr>
            <p:spPr bwMode="auto">
              <a:xfrm>
                <a:off x="4252753" y="4696860"/>
                <a:ext cx="217599" cy="221373"/>
              </a:xfrm>
              <a:custGeom>
                <a:avLst/>
                <a:gdLst>
                  <a:gd name="T0" fmla="*/ 137 w 173"/>
                  <a:gd name="T1" fmla="*/ 176 h 176"/>
                  <a:gd name="T2" fmla="*/ 119 w 173"/>
                  <a:gd name="T3" fmla="*/ 131 h 176"/>
                  <a:gd name="T4" fmla="*/ 55 w 173"/>
                  <a:gd name="T5" fmla="*/ 131 h 176"/>
                  <a:gd name="T6" fmla="*/ 36 w 173"/>
                  <a:gd name="T7" fmla="*/ 176 h 176"/>
                  <a:gd name="T8" fmla="*/ 0 w 173"/>
                  <a:gd name="T9" fmla="*/ 176 h 176"/>
                  <a:gd name="T10" fmla="*/ 74 w 173"/>
                  <a:gd name="T11" fmla="*/ 0 h 176"/>
                  <a:gd name="T12" fmla="*/ 100 w 173"/>
                  <a:gd name="T13" fmla="*/ 0 h 176"/>
                  <a:gd name="T14" fmla="*/ 173 w 173"/>
                  <a:gd name="T15" fmla="*/ 176 h 176"/>
                  <a:gd name="T16" fmla="*/ 137 w 173"/>
                  <a:gd name="T17" fmla="*/ 176 h 176"/>
                  <a:gd name="T18" fmla="*/ 85 w 173"/>
                  <a:gd name="T19" fmla="*/ 45 h 176"/>
                  <a:gd name="T20" fmla="*/ 67 w 173"/>
                  <a:gd name="T21" fmla="*/ 100 h 176"/>
                  <a:gd name="T22" fmla="*/ 104 w 173"/>
                  <a:gd name="T23" fmla="*/ 100 h 176"/>
                  <a:gd name="T24" fmla="*/ 85 w 173"/>
                  <a:gd name="T25" fmla="*/ 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176">
                    <a:moveTo>
                      <a:pt x="137" y="176"/>
                    </a:moveTo>
                    <a:lnTo>
                      <a:pt x="119" y="131"/>
                    </a:lnTo>
                    <a:lnTo>
                      <a:pt x="55" y="131"/>
                    </a:lnTo>
                    <a:lnTo>
                      <a:pt x="36" y="176"/>
                    </a:lnTo>
                    <a:lnTo>
                      <a:pt x="0" y="176"/>
                    </a:lnTo>
                    <a:lnTo>
                      <a:pt x="74" y="0"/>
                    </a:lnTo>
                    <a:lnTo>
                      <a:pt x="100" y="0"/>
                    </a:lnTo>
                    <a:lnTo>
                      <a:pt x="173" y="176"/>
                    </a:lnTo>
                    <a:lnTo>
                      <a:pt x="137" y="176"/>
                    </a:lnTo>
                    <a:close/>
                    <a:moveTo>
                      <a:pt x="85" y="45"/>
                    </a:moveTo>
                    <a:lnTo>
                      <a:pt x="67" y="100"/>
                    </a:lnTo>
                    <a:lnTo>
                      <a:pt x="104" y="100"/>
                    </a:lnTo>
                    <a:lnTo>
                      <a:pt x="85" y="45"/>
                    </a:lnTo>
                    <a:close/>
                  </a:path>
                </a:pathLst>
              </a:custGeom>
              <a:solidFill>
                <a:schemeClr val="accent3"/>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3775"/>
              <p:cNvSpPr>
                <a:spLocks noEditPoints="1"/>
              </p:cNvSpPr>
              <p:nvPr/>
            </p:nvSpPr>
            <p:spPr bwMode="auto">
              <a:xfrm>
                <a:off x="4187345" y="4944645"/>
                <a:ext cx="143390" cy="222631"/>
              </a:xfrm>
              <a:custGeom>
                <a:avLst/>
                <a:gdLst>
                  <a:gd name="T0" fmla="*/ 20 w 48"/>
                  <a:gd name="T1" fmla="*/ 75 h 75"/>
                  <a:gd name="T2" fmla="*/ 0 w 48"/>
                  <a:gd name="T3" fmla="*/ 75 h 75"/>
                  <a:gd name="T4" fmla="*/ 0 w 48"/>
                  <a:gd name="T5" fmla="*/ 0 h 75"/>
                  <a:gd name="T6" fmla="*/ 15 w 48"/>
                  <a:gd name="T7" fmla="*/ 0 h 75"/>
                  <a:gd name="T8" fmla="*/ 35 w 48"/>
                  <a:gd name="T9" fmla="*/ 4 h 75"/>
                  <a:gd name="T10" fmla="*/ 44 w 48"/>
                  <a:gd name="T11" fmla="*/ 20 h 75"/>
                  <a:gd name="T12" fmla="*/ 36 w 48"/>
                  <a:gd name="T13" fmla="*/ 34 h 75"/>
                  <a:gd name="T14" fmla="*/ 48 w 48"/>
                  <a:gd name="T15" fmla="*/ 53 h 75"/>
                  <a:gd name="T16" fmla="*/ 20 w 48"/>
                  <a:gd name="T17" fmla="*/ 75 h 75"/>
                  <a:gd name="T18" fmla="*/ 19 w 48"/>
                  <a:gd name="T19" fmla="*/ 14 h 75"/>
                  <a:gd name="T20" fmla="*/ 14 w 48"/>
                  <a:gd name="T21" fmla="*/ 14 h 75"/>
                  <a:gd name="T22" fmla="*/ 14 w 48"/>
                  <a:gd name="T23" fmla="*/ 29 h 75"/>
                  <a:gd name="T24" fmla="*/ 18 w 48"/>
                  <a:gd name="T25" fmla="*/ 29 h 75"/>
                  <a:gd name="T26" fmla="*/ 30 w 48"/>
                  <a:gd name="T27" fmla="*/ 21 h 75"/>
                  <a:gd name="T28" fmla="*/ 19 w 48"/>
                  <a:gd name="T29" fmla="*/ 14 h 75"/>
                  <a:gd name="T30" fmla="*/ 20 w 48"/>
                  <a:gd name="T31" fmla="*/ 43 h 75"/>
                  <a:gd name="T32" fmla="*/ 14 w 48"/>
                  <a:gd name="T33" fmla="*/ 43 h 75"/>
                  <a:gd name="T34" fmla="*/ 14 w 48"/>
                  <a:gd name="T35" fmla="*/ 62 h 75"/>
                  <a:gd name="T36" fmla="*/ 21 w 48"/>
                  <a:gd name="T37" fmla="*/ 62 h 75"/>
                  <a:gd name="T38" fmla="*/ 34 w 48"/>
                  <a:gd name="T39" fmla="*/ 52 h 75"/>
                  <a:gd name="T40" fmla="*/ 20 w 48"/>
                  <a:gd name="T41"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75">
                    <a:moveTo>
                      <a:pt x="20" y="75"/>
                    </a:moveTo>
                    <a:cubicBezTo>
                      <a:pt x="0" y="75"/>
                      <a:pt x="0" y="75"/>
                      <a:pt x="0" y="75"/>
                    </a:cubicBezTo>
                    <a:cubicBezTo>
                      <a:pt x="0" y="0"/>
                      <a:pt x="0" y="0"/>
                      <a:pt x="0" y="0"/>
                    </a:cubicBezTo>
                    <a:cubicBezTo>
                      <a:pt x="15" y="0"/>
                      <a:pt x="15" y="0"/>
                      <a:pt x="15" y="0"/>
                    </a:cubicBezTo>
                    <a:cubicBezTo>
                      <a:pt x="26" y="0"/>
                      <a:pt x="31" y="1"/>
                      <a:pt x="35" y="4"/>
                    </a:cubicBezTo>
                    <a:cubicBezTo>
                      <a:pt x="41" y="7"/>
                      <a:pt x="44" y="13"/>
                      <a:pt x="44" y="20"/>
                    </a:cubicBezTo>
                    <a:cubicBezTo>
                      <a:pt x="44" y="27"/>
                      <a:pt x="42" y="31"/>
                      <a:pt x="36" y="34"/>
                    </a:cubicBezTo>
                    <a:cubicBezTo>
                      <a:pt x="45" y="38"/>
                      <a:pt x="48" y="44"/>
                      <a:pt x="48" y="53"/>
                    </a:cubicBezTo>
                    <a:cubicBezTo>
                      <a:pt x="48" y="66"/>
                      <a:pt x="39" y="75"/>
                      <a:pt x="20" y="75"/>
                    </a:cubicBezTo>
                    <a:close/>
                    <a:moveTo>
                      <a:pt x="19" y="14"/>
                    </a:moveTo>
                    <a:cubicBezTo>
                      <a:pt x="14" y="14"/>
                      <a:pt x="14" y="14"/>
                      <a:pt x="14" y="14"/>
                    </a:cubicBezTo>
                    <a:cubicBezTo>
                      <a:pt x="14" y="29"/>
                      <a:pt x="14" y="29"/>
                      <a:pt x="14" y="29"/>
                    </a:cubicBezTo>
                    <a:cubicBezTo>
                      <a:pt x="18" y="29"/>
                      <a:pt x="18" y="29"/>
                      <a:pt x="18" y="29"/>
                    </a:cubicBezTo>
                    <a:cubicBezTo>
                      <a:pt x="27" y="29"/>
                      <a:pt x="30" y="27"/>
                      <a:pt x="30" y="21"/>
                    </a:cubicBezTo>
                    <a:cubicBezTo>
                      <a:pt x="30" y="16"/>
                      <a:pt x="27" y="14"/>
                      <a:pt x="19" y="14"/>
                    </a:cubicBezTo>
                    <a:close/>
                    <a:moveTo>
                      <a:pt x="20" y="43"/>
                    </a:moveTo>
                    <a:cubicBezTo>
                      <a:pt x="14" y="43"/>
                      <a:pt x="14" y="43"/>
                      <a:pt x="14" y="43"/>
                    </a:cubicBezTo>
                    <a:cubicBezTo>
                      <a:pt x="14" y="62"/>
                      <a:pt x="14" y="62"/>
                      <a:pt x="14" y="62"/>
                    </a:cubicBezTo>
                    <a:cubicBezTo>
                      <a:pt x="21" y="62"/>
                      <a:pt x="21" y="62"/>
                      <a:pt x="21" y="62"/>
                    </a:cubicBezTo>
                    <a:cubicBezTo>
                      <a:pt x="30" y="62"/>
                      <a:pt x="34" y="59"/>
                      <a:pt x="34" y="52"/>
                    </a:cubicBezTo>
                    <a:cubicBezTo>
                      <a:pt x="34" y="46"/>
                      <a:pt x="30" y="43"/>
                      <a:pt x="20" y="43"/>
                    </a:cubicBezTo>
                    <a:close/>
                  </a:path>
                </a:pathLst>
              </a:custGeom>
              <a:solidFill>
                <a:schemeClr val="accent3"/>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3776"/>
              <p:cNvSpPr>
                <a:spLocks/>
              </p:cNvSpPr>
              <p:nvPr/>
            </p:nvSpPr>
            <p:spPr bwMode="auto">
              <a:xfrm>
                <a:off x="4357148" y="4940871"/>
                <a:ext cx="220116" cy="230177"/>
              </a:xfrm>
              <a:custGeom>
                <a:avLst/>
                <a:gdLst>
                  <a:gd name="T0" fmla="*/ 39 w 74"/>
                  <a:gd name="T1" fmla="*/ 77 h 77"/>
                  <a:gd name="T2" fmla="*/ 0 w 74"/>
                  <a:gd name="T3" fmla="*/ 38 h 77"/>
                  <a:gd name="T4" fmla="*/ 39 w 74"/>
                  <a:gd name="T5" fmla="*/ 0 h 77"/>
                  <a:gd name="T6" fmla="*/ 74 w 74"/>
                  <a:gd name="T7" fmla="*/ 23 h 77"/>
                  <a:gd name="T8" fmla="*/ 58 w 74"/>
                  <a:gd name="T9" fmla="*/ 23 h 77"/>
                  <a:gd name="T10" fmla="*/ 39 w 74"/>
                  <a:gd name="T11" fmla="*/ 13 h 77"/>
                  <a:gd name="T12" fmla="*/ 14 w 74"/>
                  <a:gd name="T13" fmla="*/ 38 h 77"/>
                  <a:gd name="T14" fmla="*/ 39 w 74"/>
                  <a:gd name="T15" fmla="*/ 64 h 77"/>
                  <a:gd name="T16" fmla="*/ 58 w 74"/>
                  <a:gd name="T17" fmla="*/ 55 h 77"/>
                  <a:gd name="T18" fmla="*/ 74 w 74"/>
                  <a:gd name="T19" fmla="*/ 55 h 77"/>
                  <a:gd name="T20" fmla="*/ 39 w 74"/>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77">
                    <a:moveTo>
                      <a:pt x="39" y="77"/>
                    </a:moveTo>
                    <a:cubicBezTo>
                      <a:pt x="18" y="77"/>
                      <a:pt x="0" y="60"/>
                      <a:pt x="0" y="38"/>
                    </a:cubicBezTo>
                    <a:cubicBezTo>
                      <a:pt x="0" y="17"/>
                      <a:pt x="17" y="0"/>
                      <a:pt x="39" y="0"/>
                    </a:cubicBezTo>
                    <a:cubicBezTo>
                      <a:pt x="54" y="0"/>
                      <a:pt x="67" y="8"/>
                      <a:pt x="74" y="23"/>
                    </a:cubicBezTo>
                    <a:cubicBezTo>
                      <a:pt x="58" y="23"/>
                      <a:pt x="58" y="23"/>
                      <a:pt x="58" y="23"/>
                    </a:cubicBezTo>
                    <a:cubicBezTo>
                      <a:pt x="53" y="16"/>
                      <a:pt x="48" y="13"/>
                      <a:pt x="39" y="13"/>
                    </a:cubicBezTo>
                    <a:cubicBezTo>
                      <a:pt x="25" y="13"/>
                      <a:pt x="14" y="24"/>
                      <a:pt x="14" y="38"/>
                    </a:cubicBezTo>
                    <a:cubicBezTo>
                      <a:pt x="14" y="52"/>
                      <a:pt x="25" y="64"/>
                      <a:pt x="39" y="64"/>
                    </a:cubicBezTo>
                    <a:cubicBezTo>
                      <a:pt x="46" y="64"/>
                      <a:pt x="52" y="61"/>
                      <a:pt x="58" y="55"/>
                    </a:cubicBezTo>
                    <a:cubicBezTo>
                      <a:pt x="74" y="55"/>
                      <a:pt x="74" y="55"/>
                      <a:pt x="74" y="55"/>
                    </a:cubicBezTo>
                    <a:cubicBezTo>
                      <a:pt x="68" y="69"/>
                      <a:pt x="55" y="77"/>
                      <a:pt x="39" y="77"/>
                    </a:cubicBezTo>
                    <a:close/>
                  </a:path>
                </a:pathLst>
              </a:custGeom>
              <a:solidFill>
                <a:schemeClr val="accent3"/>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7" name="组合 103"/>
          <p:cNvGrpSpPr/>
          <p:nvPr/>
        </p:nvGrpSpPr>
        <p:grpSpPr>
          <a:xfrm>
            <a:off x="8470157" y="3209097"/>
            <a:ext cx="755938" cy="755938"/>
            <a:chOff x="8470157" y="3209097"/>
            <a:chExt cx="755938" cy="755938"/>
          </a:xfrm>
        </p:grpSpPr>
        <p:sp>
          <p:nvSpPr>
            <p:cNvPr id="29" name="Oval 3743"/>
            <p:cNvSpPr>
              <a:spLocks noChangeArrowheads="1"/>
            </p:cNvSpPr>
            <p:nvPr/>
          </p:nvSpPr>
          <p:spPr bwMode="auto">
            <a:xfrm>
              <a:off x="8470157" y="3209097"/>
              <a:ext cx="755938" cy="755938"/>
            </a:xfrm>
            <a:prstGeom prst="ellipse">
              <a:avLst/>
            </a:prstGeom>
            <a:solidFill>
              <a:schemeClr val="bg1"/>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8" name="组合 90"/>
            <p:cNvGrpSpPr/>
            <p:nvPr/>
          </p:nvGrpSpPr>
          <p:grpSpPr>
            <a:xfrm>
              <a:off x="8593421" y="3417263"/>
              <a:ext cx="509410" cy="339606"/>
              <a:chOff x="8609773" y="3176177"/>
              <a:chExt cx="509410" cy="339606"/>
            </a:xfrm>
          </p:grpSpPr>
          <p:sp>
            <p:nvSpPr>
              <p:cNvPr id="63" name="Freeform 3777"/>
              <p:cNvSpPr>
                <a:spLocks noEditPoints="1"/>
              </p:cNvSpPr>
              <p:nvPr/>
            </p:nvSpPr>
            <p:spPr bwMode="auto">
              <a:xfrm>
                <a:off x="8609773" y="3176177"/>
                <a:ext cx="509410" cy="339606"/>
              </a:xfrm>
              <a:custGeom>
                <a:avLst/>
                <a:gdLst>
                  <a:gd name="T0" fmla="*/ 0 w 405"/>
                  <a:gd name="T1" fmla="*/ 0 h 270"/>
                  <a:gd name="T2" fmla="*/ 0 w 405"/>
                  <a:gd name="T3" fmla="*/ 270 h 270"/>
                  <a:gd name="T4" fmla="*/ 405 w 405"/>
                  <a:gd name="T5" fmla="*/ 270 h 270"/>
                  <a:gd name="T6" fmla="*/ 405 w 405"/>
                  <a:gd name="T7" fmla="*/ 0 h 270"/>
                  <a:gd name="T8" fmla="*/ 0 w 405"/>
                  <a:gd name="T9" fmla="*/ 0 h 270"/>
                  <a:gd name="T10" fmla="*/ 379 w 405"/>
                  <a:gd name="T11" fmla="*/ 246 h 270"/>
                  <a:gd name="T12" fmla="*/ 26 w 405"/>
                  <a:gd name="T13" fmla="*/ 246 h 270"/>
                  <a:gd name="T14" fmla="*/ 26 w 405"/>
                  <a:gd name="T15" fmla="*/ 24 h 270"/>
                  <a:gd name="T16" fmla="*/ 379 w 405"/>
                  <a:gd name="T17" fmla="*/ 24 h 270"/>
                  <a:gd name="T18" fmla="*/ 379 w 405"/>
                  <a:gd name="T19" fmla="*/ 2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 h="270">
                    <a:moveTo>
                      <a:pt x="0" y="0"/>
                    </a:moveTo>
                    <a:lnTo>
                      <a:pt x="0" y="270"/>
                    </a:lnTo>
                    <a:lnTo>
                      <a:pt x="405" y="270"/>
                    </a:lnTo>
                    <a:lnTo>
                      <a:pt x="405" y="0"/>
                    </a:lnTo>
                    <a:lnTo>
                      <a:pt x="0" y="0"/>
                    </a:lnTo>
                    <a:close/>
                    <a:moveTo>
                      <a:pt x="379" y="246"/>
                    </a:moveTo>
                    <a:lnTo>
                      <a:pt x="26" y="246"/>
                    </a:lnTo>
                    <a:lnTo>
                      <a:pt x="26" y="24"/>
                    </a:lnTo>
                    <a:lnTo>
                      <a:pt x="379" y="24"/>
                    </a:lnTo>
                    <a:lnTo>
                      <a:pt x="379" y="246"/>
                    </a:lnTo>
                    <a:close/>
                  </a:path>
                </a:pathLst>
              </a:custGeom>
              <a:solidFill>
                <a:schemeClr val="accent1"/>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3778"/>
              <p:cNvSpPr>
                <a:spLocks/>
              </p:cNvSpPr>
              <p:nvPr/>
            </p:nvSpPr>
            <p:spPr bwMode="auto">
              <a:xfrm>
                <a:off x="8677694" y="3265481"/>
                <a:ext cx="47797" cy="152194"/>
              </a:xfrm>
              <a:custGeom>
                <a:avLst/>
                <a:gdLst>
                  <a:gd name="T0" fmla="*/ 17 w 38"/>
                  <a:gd name="T1" fmla="*/ 121 h 121"/>
                  <a:gd name="T2" fmla="*/ 17 w 38"/>
                  <a:gd name="T3" fmla="*/ 21 h 121"/>
                  <a:gd name="T4" fmla="*/ 0 w 38"/>
                  <a:gd name="T5" fmla="*/ 21 h 121"/>
                  <a:gd name="T6" fmla="*/ 0 w 38"/>
                  <a:gd name="T7" fmla="*/ 0 h 121"/>
                  <a:gd name="T8" fmla="*/ 38 w 38"/>
                  <a:gd name="T9" fmla="*/ 0 h 121"/>
                  <a:gd name="T10" fmla="*/ 38 w 38"/>
                  <a:gd name="T11" fmla="*/ 121 h 121"/>
                  <a:gd name="T12" fmla="*/ 17 w 38"/>
                  <a:gd name="T13" fmla="*/ 121 h 121"/>
                </a:gdLst>
                <a:ahLst/>
                <a:cxnLst>
                  <a:cxn ang="0">
                    <a:pos x="T0" y="T1"/>
                  </a:cxn>
                  <a:cxn ang="0">
                    <a:pos x="T2" y="T3"/>
                  </a:cxn>
                  <a:cxn ang="0">
                    <a:pos x="T4" y="T5"/>
                  </a:cxn>
                  <a:cxn ang="0">
                    <a:pos x="T6" y="T7"/>
                  </a:cxn>
                  <a:cxn ang="0">
                    <a:pos x="T8" y="T9"/>
                  </a:cxn>
                  <a:cxn ang="0">
                    <a:pos x="T10" y="T11"/>
                  </a:cxn>
                  <a:cxn ang="0">
                    <a:pos x="T12" y="T13"/>
                  </a:cxn>
                </a:cxnLst>
                <a:rect l="0" t="0" r="r" b="b"/>
                <a:pathLst>
                  <a:path w="38" h="121">
                    <a:moveTo>
                      <a:pt x="17" y="121"/>
                    </a:moveTo>
                    <a:lnTo>
                      <a:pt x="17" y="21"/>
                    </a:lnTo>
                    <a:lnTo>
                      <a:pt x="0" y="21"/>
                    </a:lnTo>
                    <a:lnTo>
                      <a:pt x="0" y="0"/>
                    </a:lnTo>
                    <a:lnTo>
                      <a:pt x="38" y="0"/>
                    </a:lnTo>
                    <a:lnTo>
                      <a:pt x="38" y="121"/>
                    </a:lnTo>
                    <a:lnTo>
                      <a:pt x="17" y="121"/>
                    </a:lnTo>
                    <a:close/>
                  </a:path>
                </a:pathLst>
              </a:custGeom>
              <a:solidFill>
                <a:schemeClr val="accent1"/>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3779"/>
              <p:cNvSpPr>
                <a:spLocks/>
              </p:cNvSpPr>
              <p:nvPr/>
            </p:nvSpPr>
            <p:spPr bwMode="auto">
              <a:xfrm>
                <a:off x="8773287" y="3315794"/>
                <a:ext cx="101882" cy="101882"/>
              </a:xfrm>
              <a:custGeom>
                <a:avLst/>
                <a:gdLst>
                  <a:gd name="T0" fmla="*/ 52 w 81"/>
                  <a:gd name="T1" fmla="*/ 52 h 81"/>
                  <a:gd name="T2" fmla="*/ 52 w 81"/>
                  <a:gd name="T3" fmla="*/ 81 h 81"/>
                  <a:gd name="T4" fmla="*/ 31 w 81"/>
                  <a:gd name="T5" fmla="*/ 81 h 81"/>
                  <a:gd name="T6" fmla="*/ 31 w 81"/>
                  <a:gd name="T7" fmla="*/ 52 h 81"/>
                  <a:gd name="T8" fmla="*/ 0 w 81"/>
                  <a:gd name="T9" fmla="*/ 52 h 81"/>
                  <a:gd name="T10" fmla="*/ 0 w 81"/>
                  <a:gd name="T11" fmla="*/ 29 h 81"/>
                  <a:gd name="T12" fmla="*/ 31 w 81"/>
                  <a:gd name="T13" fmla="*/ 29 h 81"/>
                  <a:gd name="T14" fmla="*/ 31 w 81"/>
                  <a:gd name="T15" fmla="*/ 0 h 81"/>
                  <a:gd name="T16" fmla="*/ 52 w 81"/>
                  <a:gd name="T17" fmla="*/ 0 h 81"/>
                  <a:gd name="T18" fmla="*/ 52 w 81"/>
                  <a:gd name="T19" fmla="*/ 29 h 81"/>
                  <a:gd name="T20" fmla="*/ 81 w 81"/>
                  <a:gd name="T21" fmla="*/ 29 h 81"/>
                  <a:gd name="T22" fmla="*/ 81 w 81"/>
                  <a:gd name="T23" fmla="*/ 52 h 81"/>
                  <a:gd name="T24" fmla="*/ 52 w 81"/>
                  <a:gd name="T25" fmla="*/ 5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1">
                    <a:moveTo>
                      <a:pt x="52" y="52"/>
                    </a:moveTo>
                    <a:lnTo>
                      <a:pt x="52" y="81"/>
                    </a:lnTo>
                    <a:lnTo>
                      <a:pt x="31" y="81"/>
                    </a:lnTo>
                    <a:lnTo>
                      <a:pt x="31" y="52"/>
                    </a:lnTo>
                    <a:lnTo>
                      <a:pt x="0" y="52"/>
                    </a:lnTo>
                    <a:lnTo>
                      <a:pt x="0" y="29"/>
                    </a:lnTo>
                    <a:lnTo>
                      <a:pt x="31" y="29"/>
                    </a:lnTo>
                    <a:lnTo>
                      <a:pt x="31" y="0"/>
                    </a:lnTo>
                    <a:lnTo>
                      <a:pt x="52" y="0"/>
                    </a:lnTo>
                    <a:lnTo>
                      <a:pt x="52" y="29"/>
                    </a:lnTo>
                    <a:lnTo>
                      <a:pt x="81" y="29"/>
                    </a:lnTo>
                    <a:lnTo>
                      <a:pt x="81" y="52"/>
                    </a:lnTo>
                    <a:lnTo>
                      <a:pt x="52" y="52"/>
                    </a:lnTo>
                    <a:close/>
                  </a:path>
                </a:pathLst>
              </a:custGeom>
              <a:solidFill>
                <a:schemeClr val="accent1"/>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3780"/>
              <p:cNvSpPr>
                <a:spLocks/>
              </p:cNvSpPr>
              <p:nvPr/>
            </p:nvSpPr>
            <p:spPr bwMode="auto">
              <a:xfrm>
                <a:off x="8951895" y="3262965"/>
                <a:ext cx="74142" cy="154710"/>
              </a:xfrm>
              <a:custGeom>
                <a:avLst/>
                <a:gdLst>
                  <a:gd name="T0" fmla="*/ 24 w 34"/>
                  <a:gd name="T1" fmla="*/ 34 h 52"/>
                  <a:gd name="T2" fmla="*/ 13 w 34"/>
                  <a:gd name="T3" fmla="*/ 44 h 52"/>
                  <a:gd name="T4" fmla="*/ 34 w 34"/>
                  <a:gd name="T5" fmla="*/ 44 h 52"/>
                  <a:gd name="T6" fmla="*/ 34 w 34"/>
                  <a:gd name="T7" fmla="*/ 52 h 52"/>
                  <a:gd name="T8" fmla="*/ 0 w 34"/>
                  <a:gd name="T9" fmla="*/ 52 h 52"/>
                  <a:gd name="T10" fmla="*/ 0 w 34"/>
                  <a:gd name="T11" fmla="*/ 44 h 52"/>
                  <a:gd name="T12" fmla="*/ 19 w 34"/>
                  <a:gd name="T13" fmla="*/ 27 h 52"/>
                  <a:gd name="T14" fmla="*/ 25 w 34"/>
                  <a:gd name="T15" fmla="*/ 17 h 52"/>
                  <a:gd name="T16" fmla="*/ 17 w 34"/>
                  <a:gd name="T17" fmla="*/ 9 h 52"/>
                  <a:gd name="T18" fmla="*/ 9 w 34"/>
                  <a:gd name="T19" fmla="*/ 19 h 52"/>
                  <a:gd name="T20" fmla="*/ 0 w 34"/>
                  <a:gd name="T21" fmla="*/ 19 h 52"/>
                  <a:gd name="T22" fmla="*/ 17 w 34"/>
                  <a:gd name="T23" fmla="*/ 0 h 52"/>
                  <a:gd name="T24" fmla="*/ 34 w 34"/>
                  <a:gd name="T25" fmla="*/ 17 h 52"/>
                  <a:gd name="T26" fmla="*/ 24 w 34"/>
                  <a:gd name="T27"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24" y="34"/>
                    </a:moveTo>
                    <a:cubicBezTo>
                      <a:pt x="13" y="44"/>
                      <a:pt x="13" y="44"/>
                      <a:pt x="13" y="44"/>
                    </a:cubicBezTo>
                    <a:cubicBezTo>
                      <a:pt x="34" y="44"/>
                      <a:pt x="34" y="44"/>
                      <a:pt x="34" y="44"/>
                    </a:cubicBezTo>
                    <a:cubicBezTo>
                      <a:pt x="34" y="52"/>
                      <a:pt x="34" y="52"/>
                      <a:pt x="34" y="52"/>
                    </a:cubicBezTo>
                    <a:cubicBezTo>
                      <a:pt x="0" y="52"/>
                      <a:pt x="0" y="52"/>
                      <a:pt x="0" y="52"/>
                    </a:cubicBezTo>
                    <a:cubicBezTo>
                      <a:pt x="0" y="44"/>
                      <a:pt x="0" y="44"/>
                      <a:pt x="0" y="44"/>
                    </a:cubicBezTo>
                    <a:cubicBezTo>
                      <a:pt x="19" y="27"/>
                      <a:pt x="19" y="27"/>
                      <a:pt x="19" y="27"/>
                    </a:cubicBezTo>
                    <a:cubicBezTo>
                      <a:pt x="23" y="23"/>
                      <a:pt x="25" y="20"/>
                      <a:pt x="25" y="17"/>
                    </a:cubicBezTo>
                    <a:cubicBezTo>
                      <a:pt x="25" y="12"/>
                      <a:pt x="21" y="9"/>
                      <a:pt x="17" y="9"/>
                    </a:cubicBezTo>
                    <a:cubicBezTo>
                      <a:pt x="12" y="9"/>
                      <a:pt x="9" y="13"/>
                      <a:pt x="9" y="19"/>
                    </a:cubicBezTo>
                    <a:cubicBezTo>
                      <a:pt x="0" y="19"/>
                      <a:pt x="0" y="19"/>
                      <a:pt x="0" y="19"/>
                    </a:cubicBezTo>
                    <a:cubicBezTo>
                      <a:pt x="0" y="7"/>
                      <a:pt x="7" y="0"/>
                      <a:pt x="17" y="0"/>
                    </a:cubicBezTo>
                    <a:cubicBezTo>
                      <a:pt x="27" y="0"/>
                      <a:pt x="34" y="7"/>
                      <a:pt x="34" y="17"/>
                    </a:cubicBezTo>
                    <a:cubicBezTo>
                      <a:pt x="34" y="23"/>
                      <a:pt x="32" y="27"/>
                      <a:pt x="24" y="34"/>
                    </a:cubicBezTo>
                    <a:close/>
                  </a:path>
                </a:pathLst>
              </a:custGeom>
              <a:solidFill>
                <a:schemeClr val="accent1"/>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9" name="组合 104"/>
          <p:cNvGrpSpPr/>
          <p:nvPr/>
        </p:nvGrpSpPr>
        <p:grpSpPr>
          <a:xfrm>
            <a:off x="3631397" y="3674484"/>
            <a:ext cx="758455" cy="755938"/>
            <a:chOff x="3631397" y="3674484"/>
            <a:chExt cx="758455" cy="755938"/>
          </a:xfrm>
        </p:grpSpPr>
        <p:sp>
          <p:nvSpPr>
            <p:cNvPr id="17" name="Oval 3731"/>
            <p:cNvSpPr>
              <a:spLocks noChangeArrowheads="1"/>
            </p:cNvSpPr>
            <p:nvPr/>
          </p:nvSpPr>
          <p:spPr bwMode="auto">
            <a:xfrm>
              <a:off x="3631397" y="3674484"/>
              <a:ext cx="758455" cy="755938"/>
            </a:xfrm>
            <a:prstGeom prst="ellipse">
              <a:avLst/>
            </a:prstGeom>
            <a:solidFill>
              <a:schemeClr val="bg1"/>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0" name="组合 4"/>
            <p:cNvGrpSpPr/>
            <p:nvPr/>
          </p:nvGrpSpPr>
          <p:grpSpPr>
            <a:xfrm>
              <a:off x="3690514" y="3895228"/>
              <a:ext cx="640221" cy="314450"/>
              <a:chOff x="3675420" y="3667978"/>
              <a:chExt cx="640221" cy="314450"/>
            </a:xfrm>
          </p:grpSpPr>
          <p:sp>
            <p:nvSpPr>
              <p:cNvPr id="72" name="Freeform 3786"/>
              <p:cNvSpPr>
                <a:spLocks/>
              </p:cNvSpPr>
              <p:nvPr/>
            </p:nvSpPr>
            <p:spPr bwMode="auto">
              <a:xfrm>
                <a:off x="3806231" y="3818914"/>
                <a:ext cx="381114" cy="163514"/>
              </a:xfrm>
              <a:custGeom>
                <a:avLst/>
                <a:gdLst>
                  <a:gd name="T0" fmla="*/ 63 w 128"/>
                  <a:gd name="T1" fmla="*/ 0 h 55"/>
                  <a:gd name="T2" fmla="*/ 0 w 128"/>
                  <a:gd name="T3" fmla="*/ 9 h 55"/>
                  <a:gd name="T4" fmla="*/ 0 w 128"/>
                  <a:gd name="T5" fmla="*/ 55 h 55"/>
                  <a:gd name="T6" fmla="*/ 64 w 128"/>
                  <a:gd name="T7" fmla="*/ 47 h 55"/>
                  <a:gd name="T8" fmla="*/ 64 w 128"/>
                  <a:gd name="T9" fmla="*/ 47 h 55"/>
                  <a:gd name="T10" fmla="*/ 117 w 128"/>
                  <a:gd name="T11" fmla="*/ 53 h 55"/>
                  <a:gd name="T12" fmla="*/ 128 w 128"/>
                  <a:gd name="T13" fmla="*/ 55 h 55"/>
                  <a:gd name="T14" fmla="*/ 128 w 128"/>
                  <a:gd name="T15" fmla="*/ 55 h 55"/>
                  <a:gd name="T16" fmla="*/ 128 w 128"/>
                  <a:gd name="T17" fmla="*/ 9 h 55"/>
                  <a:gd name="T18" fmla="*/ 128 w 128"/>
                  <a:gd name="T19" fmla="*/ 9 h 55"/>
                  <a:gd name="T20" fmla="*/ 121 w 128"/>
                  <a:gd name="T21" fmla="*/ 7 h 55"/>
                  <a:gd name="T22" fmla="*/ 63 w 128"/>
                  <a:gd name="T2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55">
                    <a:moveTo>
                      <a:pt x="63" y="0"/>
                    </a:moveTo>
                    <a:cubicBezTo>
                      <a:pt x="22" y="0"/>
                      <a:pt x="0" y="9"/>
                      <a:pt x="0" y="9"/>
                    </a:cubicBezTo>
                    <a:cubicBezTo>
                      <a:pt x="0" y="55"/>
                      <a:pt x="0" y="55"/>
                      <a:pt x="0" y="55"/>
                    </a:cubicBezTo>
                    <a:cubicBezTo>
                      <a:pt x="0" y="55"/>
                      <a:pt x="31" y="47"/>
                      <a:pt x="64" y="47"/>
                    </a:cubicBezTo>
                    <a:cubicBezTo>
                      <a:pt x="64" y="47"/>
                      <a:pt x="64" y="47"/>
                      <a:pt x="64" y="47"/>
                    </a:cubicBezTo>
                    <a:cubicBezTo>
                      <a:pt x="85" y="47"/>
                      <a:pt x="105" y="50"/>
                      <a:pt x="117" y="53"/>
                    </a:cubicBezTo>
                    <a:cubicBezTo>
                      <a:pt x="124" y="54"/>
                      <a:pt x="128" y="55"/>
                      <a:pt x="128" y="55"/>
                    </a:cubicBezTo>
                    <a:cubicBezTo>
                      <a:pt x="128" y="55"/>
                      <a:pt x="128" y="55"/>
                      <a:pt x="128" y="55"/>
                    </a:cubicBezTo>
                    <a:cubicBezTo>
                      <a:pt x="128" y="9"/>
                      <a:pt x="128" y="9"/>
                      <a:pt x="128" y="9"/>
                    </a:cubicBezTo>
                    <a:cubicBezTo>
                      <a:pt x="128" y="9"/>
                      <a:pt x="128" y="9"/>
                      <a:pt x="128" y="9"/>
                    </a:cubicBezTo>
                    <a:cubicBezTo>
                      <a:pt x="128" y="9"/>
                      <a:pt x="125" y="8"/>
                      <a:pt x="121" y="7"/>
                    </a:cubicBezTo>
                    <a:cubicBezTo>
                      <a:pt x="111" y="4"/>
                      <a:pt x="91" y="0"/>
                      <a:pt x="63" y="0"/>
                    </a:cubicBezTo>
                    <a:close/>
                  </a:path>
                </a:pathLst>
              </a:custGeom>
              <a:solidFill>
                <a:schemeClr val="accent2"/>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3787"/>
              <p:cNvSpPr>
                <a:spLocks/>
              </p:cNvSpPr>
              <p:nvPr/>
            </p:nvSpPr>
            <p:spPr bwMode="auto">
              <a:xfrm>
                <a:off x="3675420" y="3667978"/>
                <a:ext cx="640221" cy="303130"/>
              </a:xfrm>
              <a:custGeom>
                <a:avLst/>
                <a:gdLst>
                  <a:gd name="T0" fmla="*/ 193 w 215"/>
                  <a:gd name="T1" fmla="*/ 84 h 102"/>
                  <a:gd name="T2" fmla="*/ 192 w 215"/>
                  <a:gd name="T3" fmla="*/ 81 h 102"/>
                  <a:gd name="T4" fmla="*/ 192 w 215"/>
                  <a:gd name="T5" fmla="*/ 78 h 102"/>
                  <a:gd name="T6" fmla="*/ 193 w 215"/>
                  <a:gd name="T7" fmla="*/ 75 h 102"/>
                  <a:gd name="T8" fmla="*/ 191 w 215"/>
                  <a:gd name="T9" fmla="*/ 72 h 102"/>
                  <a:gd name="T10" fmla="*/ 191 w 215"/>
                  <a:gd name="T11" fmla="*/ 58 h 102"/>
                  <a:gd name="T12" fmla="*/ 215 w 215"/>
                  <a:gd name="T13" fmla="*/ 48 h 102"/>
                  <a:gd name="T14" fmla="*/ 191 w 215"/>
                  <a:gd name="T15" fmla="*/ 37 h 102"/>
                  <a:gd name="T16" fmla="*/ 190 w 215"/>
                  <a:gd name="T17" fmla="*/ 36 h 102"/>
                  <a:gd name="T18" fmla="*/ 189 w 215"/>
                  <a:gd name="T19" fmla="*/ 36 h 102"/>
                  <a:gd name="T20" fmla="*/ 108 w 215"/>
                  <a:gd name="T21" fmla="*/ 0 h 102"/>
                  <a:gd name="T22" fmla="*/ 0 w 215"/>
                  <a:gd name="T23" fmla="*/ 48 h 102"/>
                  <a:gd name="T24" fmla="*/ 37 w 215"/>
                  <a:gd name="T25" fmla="*/ 64 h 102"/>
                  <a:gd name="T26" fmla="*/ 37 w 215"/>
                  <a:gd name="T27" fmla="*/ 58 h 102"/>
                  <a:gd name="T28" fmla="*/ 107 w 215"/>
                  <a:gd name="T29" fmla="*/ 48 h 102"/>
                  <a:gd name="T30" fmla="*/ 171 w 215"/>
                  <a:gd name="T31" fmla="*/ 56 h 102"/>
                  <a:gd name="T32" fmla="*/ 179 w 215"/>
                  <a:gd name="T33" fmla="*/ 58 h 102"/>
                  <a:gd name="T34" fmla="*/ 179 w 215"/>
                  <a:gd name="T35" fmla="*/ 58 h 102"/>
                  <a:gd name="T36" fmla="*/ 179 w 215"/>
                  <a:gd name="T37" fmla="*/ 64 h 102"/>
                  <a:gd name="T38" fmla="*/ 189 w 215"/>
                  <a:gd name="T39" fmla="*/ 59 h 102"/>
                  <a:gd name="T40" fmla="*/ 189 w 215"/>
                  <a:gd name="T41" fmla="*/ 72 h 102"/>
                  <a:gd name="T42" fmla="*/ 187 w 215"/>
                  <a:gd name="T43" fmla="*/ 75 h 102"/>
                  <a:gd name="T44" fmla="*/ 188 w 215"/>
                  <a:gd name="T45" fmla="*/ 78 h 102"/>
                  <a:gd name="T46" fmla="*/ 188 w 215"/>
                  <a:gd name="T47" fmla="*/ 81 h 102"/>
                  <a:gd name="T48" fmla="*/ 187 w 215"/>
                  <a:gd name="T49" fmla="*/ 84 h 102"/>
                  <a:gd name="T50" fmla="*/ 184 w 215"/>
                  <a:gd name="T51" fmla="*/ 97 h 102"/>
                  <a:gd name="T52" fmla="*/ 190 w 215"/>
                  <a:gd name="T53" fmla="*/ 102 h 102"/>
                  <a:gd name="T54" fmla="*/ 190 w 215"/>
                  <a:gd name="T55" fmla="*/ 102 h 102"/>
                  <a:gd name="T56" fmla="*/ 190 w 215"/>
                  <a:gd name="T57" fmla="*/ 102 h 102"/>
                  <a:gd name="T58" fmla="*/ 196 w 215"/>
                  <a:gd name="T59" fmla="*/ 97 h 102"/>
                  <a:gd name="T60" fmla="*/ 193 w 215"/>
                  <a:gd name="T61" fmla="*/ 8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5" h="102">
                    <a:moveTo>
                      <a:pt x="193" y="84"/>
                    </a:moveTo>
                    <a:cubicBezTo>
                      <a:pt x="193" y="83"/>
                      <a:pt x="193" y="82"/>
                      <a:pt x="192" y="81"/>
                    </a:cubicBezTo>
                    <a:cubicBezTo>
                      <a:pt x="192" y="78"/>
                      <a:pt x="192" y="78"/>
                      <a:pt x="192" y="78"/>
                    </a:cubicBezTo>
                    <a:cubicBezTo>
                      <a:pt x="193" y="78"/>
                      <a:pt x="193" y="76"/>
                      <a:pt x="193" y="75"/>
                    </a:cubicBezTo>
                    <a:cubicBezTo>
                      <a:pt x="193" y="74"/>
                      <a:pt x="192" y="72"/>
                      <a:pt x="191" y="72"/>
                    </a:cubicBezTo>
                    <a:cubicBezTo>
                      <a:pt x="191" y="58"/>
                      <a:pt x="191" y="58"/>
                      <a:pt x="191" y="58"/>
                    </a:cubicBezTo>
                    <a:cubicBezTo>
                      <a:pt x="215" y="48"/>
                      <a:pt x="215" y="48"/>
                      <a:pt x="215" y="48"/>
                    </a:cubicBezTo>
                    <a:cubicBezTo>
                      <a:pt x="191" y="37"/>
                      <a:pt x="191" y="37"/>
                      <a:pt x="191" y="37"/>
                    </a:cubicBezTo>
                    <a:cubicBezTo>
                      <a:pt x="191" y="36"/>
                      <a:pt x="190" y="36"/>
                      <a:pt x="190" y="36"/>
                    </a:cubicBezTo>
                    <a:cubicBezTo>
                      <a:pt x="190" y="36"/>
                      <a:pt x="190" y="36"/>
                      <a:pt x="189" y="36"/>
                    </a:cubicBezTo>
                    <a:cubicBezTo>
                      <a:pt x="108" y="0"/>
                      <a:pt x="108" y="0"/>
                      <a:pt x="108" y="0"/>
                    </a:cubicBezTo>
                    <a:cubicBezTo>
                      <a:pt x="0" y="48"/>
                      <a:pt x="0" y="48"/>
                      <a:pt x="0" y="48"/>
                    </a:cubicBezTo>
                    <a:cubicBezTo>
                      <a:pt x="37" y="64"/>
                      <a:pt x="37" y="64"/>
                      <a:pt x="37" y="64"/>
                    </a:cubicBezTo>
                    <a:cubicBezTo>
                      <a:pt x="37" y="58"/>
                      <a:pt x="37" y="58"/>
                      <a:pt x="37" y="58"/>
                    </a:cubicBezTo>
                    <a:cubicBezTo>
                      <a:pt x="37" y="58"/>
                      <a:pt x="62" y="48"/>
                      <a:pt x="107" y="48"/>
                    </a:cubicBezTo>
                    <a:cubicBezTo>
                      <a:pt x="138" y="48"/>
                      <a:pt x="160" y="53"/>
                      <a:pt x="171" y="56"/>
                    </a:cubicBezTo>
                    <a:cubicBezTo>
                      <a:pt x="176" y="57"/>
                      <a:pt x="179" y="58"/>
                      <a:pt x="179" y="58"/>
                    </a:cubicBezTo>
                    <a:cubicBezTo>
                      <a:pt x="179" y="58"/>
                      <a:pt x="179" y="58"/>
                      <a:pt x="179" y="58"/>
                    </a:cubicBezTo>
                    <a:cubicBezTo>
                      <a:pt x="179" y="64"/>
                      <a:pt x="179" y="64"/>
                      <a:pt x="179" y="64"/>
                    </a:cubicBezTo>
                    <a:cubicBezTo>
                      <a:pt x="189" y="59"/>
                      <a:pt x="189" y="59"/>
                      <a:pt x="189" y="59"/>
                    </a:cubicBezTo>
                    <a:cubicBezTo>
                      <a:pt x="189" y="72"/>
                      <a:pt x="189" y="72"/>
                      <a:pt x="189" y="72"/>
                    </a:cubicBezTo>
                    <a:cubicBezTo>
                      <a:pt x="188" y="72"/>
                      <a:pt x="187" y="74"/>
                      <a:pt x="187" y="75"/>
                    </a:cubicBezTo>
                    <a:cubicBezTo>
                      <a:pt x="187" y="76"/>
                      <a:pt x="187" y="78"/>
                      <a:pt x="188" y="78"/>
                    </a:cubicBezTo>
                    <a:cubicBezTo>
                      <a:pt x="188" y="81"/>
                      <a:pt x="188" y="81"/>
                      <a:pt x="188" y="81"/>
                    </a:cubicBezTo>
                    <a:cubicBezTo>
                      <a:pt x="187" y="82"/>
                      <a:pt x="187" y="83"/>
                      <a:pt x="187" y="84"/>
                    </a:cubicBezTo>
                    <a:cubicBezTo>
                      <a:pt x="186" y="93"/>
                      <a:pt x="185" y="96"/>
                      <a:pt x="184" y="97"/>
                    </a:cubicBezTo>
                    <a:cubicBezTo>
                      <a:pt x="184" y="99"/>
                      <a:pt x="186" y="102"/>
                      <a:pt x="190" y="102"/>
                    </a:cubicBezTo>
                    <a:cubicBezTo>
                      <a:pt x="190" y="102"/>
                      <a:pt x="190" y="102"/>
                      <a:pt x="190" y="102"/>
                    </a:cubicBezTo>
                    <a:cubicBezTo>
                      <a:pt x="190" y="102"/>
                      <a:pt x="190" y="102"/>
                      <a:pt x="190" y="102"/>
                    </a:cubicBezTo>
                    <a:cubicBezTo>
                      <a:pt x="194" y="102"/>
                      <a:pt x="196" y="99"/>
                      <a:pt x="196" y="97"/>
                    </a:cubicBezTo>
                    <a:cubicBezTo>
                      <a:pt x="194" y="96"/>
                      <a:pt x="194" y="93"/>
                      <a:pt x="193" y="84"/>
                    </a:cubicBezTo>
                    <a:close/>
                  </a:path>
                </a:pathLst>
              </a:custGeom>
              <a:solidFill>
                <a:schemeClr val="accent2"/>
              </a:solidFill>
              <a:ln>
                <a:noFill/>
              </a:ln>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75" name="TextBox 74"/>
          <p:cNvSpPr txBox="1"/>
          <p:nvPr/>
        </p:nvSpPr>
        <p:spPr>
          <a:xfrm>
            <a:off x="4771641" y="3842946"/>
            <a:ext cx="1441420" cy="328551"/>
          </a:xfrm>
          <a:prstGeom prst="rect">
            <a:avLst/>
          </a:prstGeom>
          <a:noFill/>
        </p:spPr>
        <p:txBody>
          <a:bodyPr wrap="none" rtlCol="0">
            <a:spAutoFit/>
          </a:bodyPr>
          <a:lstStyle/>
          <a:p>
            <a:pPr algn="just">
              <a:lnSpc>
                <a:spcPct val="120000"/>
              </a:lnSpc>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77"/>
          <p:cNvSpPr txBox="1"/>
          <p:nvPr/>
        </p:nvSpPr>
        <p:spPr>
          <a:xfrm>
            <a:off x="6628783" y="4537287"/>
            <a:ext cx="1441420" cy="328551"/>
          </a:xfrm>
          <a:prstGeom prst="rect">
            <a:avLst/>
          </a:prstGeom>
          <a:noFill/>
        </p:spPr>
        <p:txBody>
          <a:bodyPr wrap="none" rtlCol="0">
            <a:spAutoFit/>
          </a:bodyPr>
          <a:lstStyle/>
          <a:p>
            <a:pPr algn="just">
              <a:lnSpc>
                <a:spcPct val="120000"/>
              </a:lnSpc>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6628783" y="3394162"/>
            <a:ext cx="1441420" cy="328551"/>
          </a:xfrm>
          <a:prstGeom prst="rect">
            <a:avLst/>
          </a:prstGeom>
          <a:noFill/>
        </p:spPr>
        <p:txBody>
          <a:bodyPr wrap="none" rtlCol="0">
            <a:spAutoFit/>
          </a:bodyPr>
          <a:lstStyle/>
          <a:p>
            <a:pPr algn="just">
              <a:lnSpc>
                <a:spcPct val="120000"/>
              </a:lnSpc>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79"/>
          <p:cNvSpPr txBox="1"/>
          <p:nvPr/>
        </p:nvSpPr>
        <p:spPr>
          <a:xfrm>
            <a:off x="6628783" y="2326552"/>
            <a:ext cx="1441420" cy="328551"/>
          </a:xfrm>
          <a:prstGeom prst="rect">
            <a:avLst/>
          </a:prstGeom>
          <a:noFill/>
        </p:spPr>
        <p:txBody>
          <a:bodyPr wrap="none" rtlCol="0">
            <a:spAutoFit/>
          </a:bodyPr>
          <a:lstStyle/>
          <a:p>
            <a:pPr algn="just">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4771641" y="2801555"/>
            <a:ext cx="1441420" cy="328551"/>
          </a:xfrm>
          <a:prstGeom prst="rect">
            <a:avLst/>
          </a:prstGeom>
          <a:noFill/>
        </p:spPr>
        <p:txBody>
          <a:bodyPr wrap="none" rtlCol="0">
            <a:spAutoFit/>
          </a:bodyPr>
          <a:lstStyle/>
          <a:p>
            <a:pPr algn="just">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4771641" y="5013240"/>
            <a:ext cx="1441420" cy="328551"/>
          </a:xfrm>
          <a:prstGeom prst="rect">
            <a:avLst/>
          </a:prstGeom>
          <a:noFill/>
        </p:spPr>
        <p:txBody>
          <a:bodyPr wrap="none" rtlCol="0">
            <a:spAutoFit/>
          </a:bodyPr>
          <a:lstStyle/>
          <a:p>
            <a:pPr algn="just">
              <a:lnSpc>
                <a:spcPct val="120000"/>
              </a:lnSpc>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Title 20"/>
          <p:cNvSpPr txBox="1">
            <a:spLocks/>
          </p:cNvSpPr>
          <p:nvPr/>
        </p:nvSpPr>
        <p:spPr>
          <a:xfrm>
            <a:off x="8906914" y="2145385"/>
            <a:ext cx="2923061" cy="572996"/>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20000"/>
              </a:lnSpc>
            </a:pPr>
            <a:r>
              <a:rPr lang="zh-CN" altLang="zh-CN" sz="2400" b="1" dirty="0" smtClean="0">
                <a:solidFill>
                  <a:srgbClr val="0070C0"/>
                </a:solidFill>
                <a:latin typeface="微软雅黑" pitchFamily="34" charset="-122"/>
                <a:ea typeface="微软雅黑" pitchFamily="34" charset="-122"/>
              </a:rPr>
              <a:t>数学语言转换能力</a:t>
            </a:r>
            <a:endParaRPr lang="en-US" sz="2400" b="1" dirty="0">
              <a:solidFill>
                <a:srgbClr val="0070C0"/>
              </a:solidFill>
              <a:latin typeface="微软雅黑" pitchFamily="34" charset="-122"/>
              <a:ea typeface="微软雅黑" pitchFamily="34" charset="-122"/>
              <a:cs typeface="+mn-ea"/>
              <a:sym typeface="Arial" panose="020B0604020202020204" pitchFamily="34" charset="0"/>
            </a:endParaRPr>
          </a:p>
        </p:txBody>
      </p:sp>
      <p:sp>
        <p:nvSpPr>
          <p:cNvPr id="84" name="Title 20"/>
          <p:cNvSpPr txBox="1">
            <a:spLocks/>
          </p:cNvSpPr>
          <p:nvPr/>
        </p:nvSpPr>
        <p:spPr>
          <a:xfrm>
            <a:off x="9592722" y="3330679"/>
            <a:ext cx="2309261" cy="572996"/>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20000"/>
              </a:lnSpc>
            </a:pPr>
            <a:r>
              <a:rPr lang="zh-CN" altLang="zh-CN" sz="2400" b="1" dirty="0" smtClean="0">
                <a:solidFill>
                  <a:srgbClr val="0070C0"/>
                </a:solidFill>
                <a:latin typeface="微软雅黑" pitchFamily="34" charset="-122"/>
                <a:ea typeface="微软雅黑" pitchFamily="34" charset="-122"/>
              </a:rPr>
              <a:t>数学阅读材料</a:t>
            </a:r>
            <a:endParaRPr lang="en-US" sz="2400" b="1" dirty="0">
              <a:solidFill>
                <a:srgbClr val="0070C0"/>
              </a:solidFill>
              <a:latin typeface="微软雅黑" pitchFamily="34" charset="-122"/>
              <a:ea typeface="微软雅黑" pitchFamily="34" charset="-122"/>
              <a:cs typeface="+mn-ea"/>
              <a:sym typeface="Arial" panose="020B0604020202020204" pitchFamily="34" charset="0"/>
            </a:endParaRPr>
          </a:p>
        </p:txBody>
      </p:sp>
      <p:sp>
        <p:nvSpPr>
          <p:cNvPr id="86" name="Title 20"/>
          <p:cNvSpPr txBox="1">
            <a:spLocks/>
          </p:cNvSpPr>
          <p:nvPr/>
        </p:nvSpPr>
        <p:spPr>
          <a:xfrm>
            <a:off x="9072992" y="4430239"/>
            <a:ext cx="2540959" cy="572996"/>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20000"/>
              </a:lnSpc>
            </a:pPr>
            <a:r>
              <a:rPr lang="zh-CN" altLang="zh-CN" sz="2400" b="1" dirty="0" smtClean="0">
                <a:solidFill>
                  <a:srgbClr val="0070C0"/>
                </a:solidFill>
                <a:latin typeface="微软雅黑" pitchFamily="34" charset="-122"/>
                <a:ea typeface="微软雅黑" pitchFamily="34" charset="-122"/>
              </a:rPr>
              <a:t>教师的有效指导</a:t>
            </a:r>
            <a:endParaRPr lang="en-US" sz="2400" b="1" dirty="0">
              <a:solidFill>
                <a:srgbClr val="0070C0"/>
              </a:solidFill>
              <a:latin typeface="微软雅黑" pitchFamily="34" charset="-122"/>
              <a:ea typeface="微软雅黑" pitchFamily="34" charset="-122"/>
              <a:cs typeface="+mn-ea"/>
              <a:sym typeface="Arial" panose="020B0604020202020204" pitchFamily="34" charset="0"/>
            </a:endParaRPr>
          </a:p>
        </p:txBody>
      </p:sp>
      <p:sp>
        <p:nvSpPr>
          <p:cNvPr id="87" name="Title 20"/>
          <p:cNvSpPr txBox="1">
            <a:spLocks/>
          </p:cNvSpPr>
          <p:nvPr/>
        </p:nvSpPr>
        <p:spPr>
          <a:xfrm>
            <a:off x="1388815" y="2637692"/>
            <a:ext cx="2582188" cy="572996"/>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20000"/>
              </a:lnSpc>
            </a:pPr>
            <a:r>
              <a:rPr lang="zh-CN" altLang="zh-CN" sz="2400" b="1" dirty="0" smtClean="0">
                <a:solidFill>
                  <a:srgbClr val="0070C0"/>
                </a:solidFill>
                <a:latin typeface="微软雅黑" pitchFamily="34" charset="-122"/>
                <a:ea typeface="微软雅黑" pitchFamily="34" charset="-122"/>
              </a:rPr>
              <a:t>学生年龄特征</a:t>
            </a:r>
            <a:endParaRPr lang="en-US" sz="2400" b="1" dirty="0">
              <a:solidFill>
                <a:srgbClr val="0070C0"/>
              </a:solidFill>
              <a:latin typeface="微软雅黑" pitchFamily="34" charset="-122"/>
              <a:ea typeface="微软雅黑" pitchFamily="34" charset="-122"/>
              <a:cs typeface="+mn-ea"/>
              <a:sym typeface="Arial" panose="020B0604020202020204" pitchFamily="34" charset="0"/>
            </a:endParaRPr>
          </a:p>
        </p:txBody>
      </p:sp>
      <p:sp>
        <p:nvSpPr>
          <p:cNvPr id="88" name="Title 20"/>
          <p:cNvSpPr txBox="1">
            <a:spLocks/>
          </p:cNvSpPr>
          <p:nvPr/>
        </p:nvSpPr>
        <p:spPr>
          <a:xfrm>
            <a:off x="0" y="3816061"/>
            <a:ext cx="3456383" cy="535421"/>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20000"/>
              </a:lnSpc>
            </a:pPr>
            <a:r>
              <a:rPr lang="zh-CN" altLang="zh-CN" sz="2400" b="1" dirty="0" smtClean="0">
                <a:solidFill>
                  <a:srgbClr val="0070C0"/>
                </a:solidFill>
                <a:latin typeface="微软雅黑" pitchFamily="34" charset="-122"/>
                <a:ea typeface="微软雅黑" pitchFamily="34" charset="-122"/>
              </a:rPr>
              <a:t>对数学阅读的认识</a:t>
            </a:r>
            <a:endParaRPr lang="en-US" sz="2400" b="1" dirty="0">
              <a:solidFill>
                <a:srgbClr val="0070C0"/>
              </a:solidFill>
              <a:latin typeface="微软雅黑" pitchFamily="34" charset="-122"/>
              <a:ea typeface="微软雅黑" pitchFamily="34" charset="-122"/>
              <a:cs typeface="+mn-ea"/>
              <a:sym typeface="Arial" panose="020B0604020202020204" pitchFamily="34" charset="0"/>
            </a:endParaRPr>
          </a:p>
        </p:txBody>
      </p:sp>
      <p:sp>
        <p:nvSpPr>
          <p:cNvPr id="90" name="Title 20"/>
          <p:cNvSpPr txBox="1">
            <a:spLocks/>
          </p:cNvSpPr>
          <p:nvPr/>
        </p:nvSpPr>
        <p:spPr>
          <a:xfrm>
            <a:off x="1172791" y="4922547"/>
            <a:ext cx="2633878" cy="572996"/>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20000"/>
              </a:lnSpc>
            </a:pPr>
            <a:r>
              <a:rPr lang="zh-CN" altLang="en-US" sz="2400" b="1" dirty="0" smtClean="0">
                <a:solidFill>
                  <a:srgbClr val="0070C0"/>
                </a:solidFill>
                <a:latin typeface="Arial" panose="020B0604020202020204" pitchFamily="34" charset="0"/>
                <a:ea typeface="微软雅黑" panose="020B0503020204020204" pitchFamily="34" charset="-122"/>
                <a:cs typeface="+mn-ea"/>
                <a:sym typeface="Arial" panose="020B0604020202020204" pitchFamily="34" charset="0"/>
              </a:rPr>
              <a:t>数学阅读内容</a:t>
            </a:r>
            <a:endParaRPr lang="en-US" sz="2400" b="1" dirty="0">
              <a:solidFill>
                <a:srgbClr val="0070C0"/>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xmlns="" val="3098143978"/>
      </p:ext>
    </p:extLst>
  </p:cSld>
  <p:clrMapOvr>
    <a:masterClrMapping/>
  </p:clrMapOvr>
  <mc:AlternateContent xmlns:mc="http://schemas.openxmlformats.org/markup-compatibility/2006">
    <mc:Choice xmlns:p14="http://schemas.microsoft.com/office/powerpoint/2010/main" xmlns=""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box(in)">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additive="base">
                                        <p:cTn id="12" dur="500" fill="hold"/>
                                        <p:tgtEl>
                                          <p:spTgt spid="88"/>
                                        </p:tgtEl>
                                        <p:attrNameLst>
                                          <p:attrName>ppt_x</p:attrName>
                                        </p:attrNameLst>
                                      </p:cBhvr>
                                      <p:tavLst>
                                        <p:tav tm="0">
                                          <p:val>
                                            <p:strVal val="#ppt_x"/>
                                          </p:val>
                                        </p:tav>
                                        <p:tav tm="100000">
                                          <p:val>
                                            <p:strVal val="#ppt_x"/>
                                          </p:val>
                                        </p:tav>
                                      </p:tavLst>
                                    </p:anim>
                                    <p:anim calcmode="lin" valueType="num">
                                      <p:cBhvr additive="base">
                                        <p:cTn id="13"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0"/>
                                        </p:tgtEl>
                                        <p:attrNameLst>
                                          <p:attrName>style.visibility</p:attrName>
                                        </p:attrNameLst>
                                      </p:cBhvr>
                                      <p:to>
                                        <p:strVal val="visible"/>
                                      </p:to>
                                    </p:set>
                                    <p:anim calcmode="lin" valueType="num">
                                      <p:cBhvr additive="base">
                                        <p:cTn id="18" dur="500" fill="hold"/>
                                        <p:tgtEl>
                                          <p:spTgt spid="90"/>
                                        </p:tgtEl>
                                        <p:attrNameLst>
                                          <p:attrName>ppt_x</p:attrName>
                                        </p:attrNameLst>
                                      </p:cBhvr>
                                      <p:tavLst>
                                        <p:tav tm="0">
                                          <p:val>
                                            <p:strVal val="#ppt_x"/>
                                          </p:val>
                                        </p:tav>
                                        <p:tav tm="100000">
                                          <p:val>
                                            <p:strVal val="#ppt_x"/>
                                          </p:val>
                                        </p:tav>
                                      </p:tavLst>
                                    </p:anim>
                                    <p:anim calcmode="lin" valueType="num">
                                      <p:cBhvr additive="base">
                                        <p:cTn id="19"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box(in)">
                                      <p:cBhvr>
                                        <p:cTn id="24" dur="500"/>
                                        <p:tgtEl>
                                          <p:spTgt spid="83"/>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84"/>
                                        </p:tgtEl>
                                        <p:attrNameLst>
                                          <p:attrName>style.visibility</p:attrName>
                                        </p:attrNameLst>
                                      </p:cBhvr>
                                      <p:to>
                                        <p:strVal val="visible"/>
                                      </p:to>
                                    </p:set>
                                    <p:animEffect transition="in" filter="diamond(in)">
                                      <p:cBhvr>
                                        <p:cTn id="29" dur="500"/>
                                        <p:tgtEl>
                                          <p:spTgt spid="8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6"/>
                                        </p:tgtEl>
                                        <p:attrNameLst>
                                          <p:attrName>style.visibility</p:attrName>
                                        </p:attrNameLst>
                                      </p:cBhvr>
                                      <p:to>
                                        <p:strVal val="visible"/>
                                      </p:to>
                                    </p:set>
                                    <p:anim calcmode="lin" valueType="num">
                                      <p:cBhvr additive="base">
                                        <p:cTn id="34" dur="500" fill="hold"/>
                                        <p:tgtEl>
                                          <p:spTgt spid="86"/>
                                        </p:tgtEl>
                                        <p:attrNameLst>
                                          <p:attrName>ppt_x</p:attrName>
                                        </p:attrNameLst>
                                      </p:cBhvr>
                                      <p:tavLst>
                                        <p:tav tm="0">
                                          <p:val>
                                            <p:strVal val="#ppt_x"/>
                                          </p:val>
                                        </p:tav>
                                        <p:tav tm="100000">
                                          <p:val>
                                            <p:strVal val="#ppt_x"/>
                                          </p:val>
                                        </p:tav>
                                      </p:tavLst>
                                    </p:anim>
                                    <p:anim calcmode="lin" valueType="num">
                                      <p:cBhvr additive="base">
                                        <p:cTn id="35"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6" grpId="0"/>
      <p:bldP spid="87" grpId="0"/>
      <p:bldP spid="88" grpId="0"/>
      <p:bldP spid="9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a:spLocks/>
          </p:cNvSpPr>
          <p:nvPr/>
        </p:nvSpPr>
        <p:spPr bwMode="auto">
          <a:xfrm>
            <a:off x="-28207" y="1485813"/>
            <a:ext cx="5095364" cy="4261026"/>
          </a:xfrm>
          <a:custGeom>
            <a:avLst/>
            <a:gdLst>
              <a:gd name="connsiteX0" fmla="*/ 0 w 4511489"/>
              <a:gd name="connsiteY0" fmla="*/ 0 h 4261259"/>
              <a:gd name="connsiteX1" fmla="*/ 4511489 w 4511489"/>
              <a:gd name="connsiteY1" fmla="*/ 0 h 4261259"/>
              <a:gd name="connsiteX2" fmla="*/ 4511489 w 4511489"/>
              <a:gd name="connsiteY2" fmla="*/ 4261259 h 4261259"/>
              <a:gd name="connsiteX3" fmla="*/ 0 w 4511489"/>
              <a:gd name="connsiteY3" fmla="*/ 4261259 h 4261259"/>
            </a:gdLst>
            <a:ahLst/>
            <a:cxnLst>
              <a:cxn ang="0">
                <a:pos x="connsiteX0" y="connsiteY0"/>
              </a:cxn>
              <a:cxn ang="0">
                <a:pos x="connsiteX1" y="connsiteY1"/>
              </a:cxn>
              <a:cxn ang="0">
                <a:pos x="connsiteX2" y="connsiteY2"/>
              </a:cxn>
              <a:cxn ang="0">
                <a:pos x="connsiteX3" y="connsiteY3"/>
              </a:cxn>
            </a:cxnLst>
            <a:rect l="l" t="t" r="r" b="b"/>
            <a:pathLst>
              <a:path w="4511489" h="4261259">
                <a:moveTo>
                  <a:pt x="0" y="0"/>
                </a:moveTo>
                <a:lnTo>
                  <a:pt x="4511489" y="0"/>
                </a:lnTo>
                <a:lnTo>
                  <a:pt x="4511489" y="4261259"/>
                </a:lnTo>
                <a:lnTo>
                  <a:pt x="0" y="4261259"/>
                </a:lnTo>
                <a:close/>
              </a:path>
            </a:pathLst>
          </a:custGeom>
          <a:solidFill>
            <a:schemeClr val="accent2"/>
          </a:solidFill>
          <a:ln w="0">
            <a:noFill/>
            <a:prstDash val="solid"/>
            <a:round/>
            <a:headEnd/>
            <a:tailEnd/>
          </a:ln>
        </p:spPr>
        <p:txBody>
          <a:bodyPr vert="horz" wrap="square" lIns="128573" tIns="64286" rIns="128573" bIns="64286" numCol="1" anchor="t" anchorCtr="0" compatLnSpc="1">
            <a:prstTxWarp prst="textNoShape">
              <a:avLst/>
            </a:prstTxWarp>
            <a:noAutofit/>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8" name="任意多边形 17"/>
          <p:cNvSpPr>
            <a:spLocks/>
          </p:cNvSpPr>
          <p:nvPr/>
        </p:nvSpPr>
        <p:spPr bwMode="auto">
          <a:xfrm>
            <a:off x="10677613" y="1485813"/>
            <a:ext cx="2201063" cy="4261026"/>
          </a:xfrm>
          <a:custGeom>
            <a:avLst/>
            <a:gdLst>
              <a:gd name="connsiteX0" fmla="*/ 0 w 4511489"/>
              <a:gd name="connsiteY0" fmla="*/ 0 h 4261259"/>
              <a:gd name="connsiteX1" fmla="*/ 4511489 w 4511489"/>
              <a:gd name="connsiteY1" fmla="*/ 0 h 4261259"/>
              <a:gd name="connsiteX2" fmla="*/ 4511489 w 4511489"/>
              <a:gd name="connsiteY2" fmla="*/ 4261259 h 4261259"/>
              <a:gd name="connsiteX3" fmla="*/ 0 w 4511489"/>
              <a:gd name="connsiteY3" fmla="*/ 4261259 h 4261259"/>
            </a:gdLst>
            <a:ahLst/>
            <a:cxnLst>
              <a:cxn ang="0">
                <a:pos x="connsiteX0" y="connsiteY0"/>
              </a:cxn>
              <a:cxn ang="0">
                <a:pos x="connsiteX1" y="connsiteY1"/>
              </a:cxn>
              <a:cxn ang="0">
                <a:pos x="connsiteX2" y="connsiteY2"/>
              </a:cxn>
              <a:cxn ang="0">
                <a:pos x="connsiteX3" y="connsiteY3"/>
              </a:cxn>
            </a:cxnLst>
            <a:rect l="l" t="t" r="r" b="b"/>
            <a:pathLst>
              <a:path w="4511489" h="4261259">
                <a:moveTo>
                  <a:pt x="0" y="0"/>
                </a:moveTo>
                <a:lnTo>
                  <a:pt x="4511489" y="0"/>
                </a:lnTo>
                <a:lnTo>
                  <a:pt x="4511489" y="4261259"/>
                </a:lnTo>
                <a:lnTo>
                  <a:pt x="0" y="4261259"/>
                </a:lnTo>
                <a:close/>
              </a:path>
            </a:pathLst>
          </a:custGeom>
          <a:solidFill>
            <a:schemeClr val="accent1"/>
          </a:solidFill>
          <a:ln w="0">
            <a:noFill/>
            <a:prstDash val="solid"/>
            <a:round/>
            <a:headEnd/>
            <a:tailEnd/>
          </a:ln>
        </p:spPr>
        <p:txBody>
          <a:bodyPr vert="horz" wrap="square" lIns="128573" tIns="64286" rIns="128573" bIns="64286" numCol="1" anchor="t" anchorCtr="0" compatLnSpc="1">
            <a:prstTxWarp prst="textNoShape">
              <a:avLst/>
            </a:prstTxWarp>
            <a:noAutofit/>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5" name="椭圆 44"/>
          <p:cNvSpPr/>
          <p:nvPr/>
        </p:nvSpPr>
        <p:spPr>
          <a:xfrm>
            <a:off x="4150169" y="2698157"/>
            <a:ext cx="1826109" cy="1826108"/>
          </a:xfrm>
          <a:prstGeom prst="ellipse">
            <a:avLst/>
          </a:prstGeom>
          <a:gradFill flip="none" rotWithShape="1">
            <a:gsLst>
              <a:gs pos="25000">
                <a:schemeClr val="bg1">
                  <a:shade val="67500"/>
                  <a:satMod val="115000"/>
                </a:schemeClr>
              </a:gs>
              <a:gs pos="62000">
                <a:schemeClr val="bg1">
                  <a:shade val="100000"/>
                  <a:satMod val="115000"/>
                </a:schemeClr>
              </a:gs>
            </a:gsLst>
            <a:lin ang="2700000" scaled="1"/>
            <a:tileRect/>
          </a:gradFill>
          <a:ln w="38100">
            <a:solidFill>
              <a:schemeClr val="bg1"/>
            </a:solidFill>
          </a:ln>
          <a:effectLst>
            <a:outerShdw blurRad="254000" dist="127000" dir="30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6" name="MH_Others_1"/>
          <p:cNvSpPr txBox="1"/>
          <p:nvPr>
            <p:custDataLst>
              <p:tags r:id="rId1"/>
            </p:custDataLst>
          </p:nvPr>
        </p:nvSpPr>
        <p:spPr>
          <a:xfrm>
            <a:off x="4306517" y="3088054"/>
            <a:ext cx="1513416" cy="1046312"/>
          </a:xfrm>
          <a:prstGeom prst="rect">
            <a:avLst/>
          </a:prstGeom>
          <a:noFill/>
        </p:spPr>
        <p:txBody>
          <a:bodyPr wrap="square" lIns="0" tIns="0" rIns="0" bIns="0" rtlCol="0" anchor="ctr" anchorCtr="0">
            <a:spAutoFit/>
          </a:bodyPr>
          <a:lstStyle/>
          <a:p>
            <a:pPr algn="ctr"/>
            <a:r>
              <a:rPr lang="en-US" altLang="zh-CN" sz="4799"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05</a:t>
            </a:r>
            <a:endParaRPr lang="en-US" altLang="zh-CN" sz="4799"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CHAPTER</a:t>
            </a:r>
            <a:endPar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6501383" y="3112269"/>
            <a:ext cx="3184233" cy="430887"/>
          </a:xfrm>
          <a:prstGeom prst="rect">
            <a:avLst/>
          </a:prstGeom>
        </p:spPr>
        <p:txBody>
          <a:bodyPr wrap="square" lIns="0" tIns="0" rIns="0" bIns="0">
            <a:spAutoFit/>
          </a:bodyPr>
          <a:lstStyle/>
          <a:p>
            <a:pPr algn="ctr" defTabSz="964278"/>
            <a:r>
              <a:rPr lang="zh-CN" altLang="en-US" sz="2800" b="1" dirty="0" smtClean="0">
                <a:solidFill>
                  <a:srgbClr val="FF0000"/>
                </a:solidFill>
                <a:latin typeface="微软雅黑" panose="020B0503020204020204" pitchFamily="34" charset="-122"/>
                <a:ea typeface="微软雅黑" panose="020B0503020204020204" pitchFamily="34" charset="-122"/>
                <a:cs typeface="+mn-ea"/>
                <a:sym typeface="+mn-lt"/>
              </a:rPr>
              <a:t>下阶段研究的方向</a:t>
            </a:r>
            <a:endParaRPr lang="zh-CN" altLang="en-US" sz="2800" b="1" dirty="0">
              <a:solidFill>
                <a:srgbClr val="FF0000"/>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xmlns="" val="587448516"/>
      </p:ext>
    </p:extLst>
  </p:cSld>
  <p:clrMapOvr>
    <a:masterClrMapping/>
  </p:clrMapOvr>
  <mc:AlternateContent xmlns:mc="http://schemas.openxmlformats.org/markup-compatibility/2006">
    <mc:Choice xmlns:p14="http://schemas.microsoft.com/office/powerpoint/2010/main" xmlns=""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1"/>
          <p:cNvSpPr/>
          <p:nvPr/>
        </p:nvSpPr>
        <p:spPr>
          <a:xfrm rot="1891259">
            <a:off x="8857492" y="1809505"/>
            <a:ext cx="2686190" cy="3139438"/>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 fmla="*/ 424422 w 2801257"/>
              <a:gd name="connsiteY0" fmla="*/ 313631 h 3802743"/>
              <a:gd name="connsiteX1" fmla="*/ 2801257 w 2801257"/>
              <a:gd name="connsiteY1" fmla="*/ 0 h 3802743"/>
              <a:gd name="connsiteX2" fmla="*/ 2801257 w 2801257"/>
              <a:gd name="connsiteY2" fmla="*/ 3802743 h 3802743"/>
              <a:gd name="connsiteX3" fmla="*/ 0 w 2801257"/>
              <a:gd name="connsiteY3" fmla="*/ 3802743 h 3802743"/>
              <a:gd name="connsiteX4" fmla="*/ 424422 w 2801257"/>
              <a:gd name="connsiteY4" fmla="*/ 313631 h 3802743"/>
              <a:gd name="connsiteX0" fmla="*/ 424422 w 3256770"/>
              <a:gd name="connsiteY0" fmla="*/ 313631 h 3806294"/>
              <a:gd name="connsiteX1" fmla="*/ 2801257 w 3256770"/>
              <a:gd name="connsiteY1" fmla="*/ 0 h 3806294"/>
              <a:gd name="connsiteX2" fmla="*/ 3256770 w 3256770"/>
              <a:gd name="connsiteY2" fmla="*/ 3806294 h 3806294"/>
              <a:gd name="connsiteX3" fmla="*/ 0 w 3256770"/>
              <a:gd name="connsiteY3" fmla="*/ 3802743 h 3806294"/>
              <a:gd name="connsiteX4" fmla="*/ 424422 w 3256770"/>
              <a:gd name="connsiteY4" fmla="*/ 313631 h 3806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1"/>
          </a:solidFill>
          <a:ln w="12700" cap="flat" cmpd="sng" algn="ctr">
            <a:noFill/>
            <a:prstDash val="solid"/>
            <a:miter lim="800000"/>
          </a:ln>
          <a:effectLst/>
        </p:spPr>
        <p:txBody>
          <a:bodyPr rtlCol="0" anchor="ctr"/>
          <a:lstStyle/>
          <a:p>
            <a:pPr algn="ctr" defTabSz="1285829">
              <a:defRPr/>
            </a:pPr>
            <a:endParaRPr lang="zh-CN" altLang="en-US" sz="2531" kern="0">
              <a:solidFill>
                <a:sysClr val="window" lastClr="FFFFFF"/>
              </a:solidFill>
              <a:latin typeface="微软雅黑"/>
              <a:ea typeface="微软雅黑"/>
            </a:endParaRPr>
          </a:p>
        </p:txBody>
      </p:sp>
      <p:sp>
        <p:nvSpPr>
          <p:cNvPr id="36" name="矩形 35"/>
          <p:cNvSpPr/>
          <p:nvPr/>
        </p:nvSpPr>
        <p:spPr>
          <a:xfrm>
            <a:off x="8730251" y="1638617"/>
            <a:ext cx="2496055" cy="3243377"/>
          </a:xfrm>
          <a:prstGeom prst="rect">
            <a:avLst/>
          </a:prstGeom>
          <a:solidFill>
            <a:schemeClr val="accent2"/>
          </a:solidFill>
          <a:ln w="12700" cap="flat" cmpd="sng" algn="ctr">
            <a:noFill/>
            <a:prstDash val="solid"/>
            <a:miter lim="800000"/>
          </a:ln>
          <a:effectLst/>
        </p:spPr>
        <p:txBody>
          <a:bodyPr rtlCol="0" anchor="ctr"/>
          <a:lstStyle/>
          <a:p>
            <a:pPr algn="ctr" defTabSz="1285829">
              <a:defRPr/>
            </a:pPr>
            <a:endParaRPr lang="zh-CN" altLang="en-US" sz="2531" kern="0">
              <a:solidFill>
                <a:sysClr val="window" lastClr="FFFFFF"/>
              </a:solidFill>
              <a:latin typeface="微软雅黑"/>
              <a:ea typeface="微软雅黑"/>
            </a:endParaRPr>
          </a:p>
        </p:txBody>
      </p:sp>
      <p:sp>
        <p:nvSpPr>
          <p:cNvPr id="20" name="矩形 19"/>
          <p:cNvSpPr/>
          <p:nvPr/>
        </p:nvSpPr>
        <p:spPr>
          <a:xfrm>
            <a:off x="8729863" y="1638617"/>
            <a:ext cx="2502984" cy="2588885"/>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1"/>
          <p:cNvSpPr/>
          <p:nvPr/>
        </p:nvSpPr>
        <p:spPr>
          <a:xfrm rot="765310">
            <a:off x="4827441" y="1429770"/>
            <a:ext cx="2968153" cy="3468978"/>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 fmla="*/ 424422 w 2801257"/>
              <a:gd name="connsiteY0" fmla="*/ 313631 h 3802743"/>
              <a:gd name="connsiteX1" fmla="*/ 2801257 w 2801257"/>
              <a:gd name="connsiteY1" fmla="*/ 0 h 3802743"/>
              <a:gd name="connsiteX2" fmla="*/ 2801257 w 2801257"/>
              <a:gd name="connsiteY2" fmla="*/ 3802743 h 3802743"/>
              <a:gd name="connsiteX3" fmla="*/ 0 w 2801257"/>
              <a:gd name="connsiteY3" fmla="*/ 3802743 h 3802743"/>
              <a:gd name="connsiteX4" fmla="*/ 424422 w 2801257"/>
              <a:gd name="connsiteY4" fmla="*/ 313631 h 3802743"/>
              <a:gd name="connsiteX0" fmla="*/ 424422 w 3256770"/>
              <a:gd name="connsiteY0" fmla="*/ 313631 h 3806294"/>
              <a:gd name="connsiteX1" fmla="*/ 2801257 w 3256770"/>
              <a:gd name="connsiteY1" fmla="*/ 0 h 3806294"/>
              <a:gd name="connsiteX2" fmla="*/ 3256770 w 3256770"/>
              <a:gd name="connsiteY2" fmla="*/ 3806294 h 3806294"/>
              <a:gd name="connsiteX3" fmla="*/ 0 w 3256770"/>
              <a:gd name="connsiteY3" fmla="*/ 3802743 h 3806294"/>
              <a:gd name="connsiteX4" fmla="*/ 424422 w 3256770"/>
              <a:gd name="connsiteY4" fmla="*/ 313631 h 3806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3"/>
          </a:solidFill>
          <a:ln w="12700" cap="flat" cmpd="sng" algn="ctr">
            <a:noFill/>
            <a:prstDash val="solid"/>
            <a:miter lim="800000"/>
          </a:ln>
          <a:effectLst/>
        </p:spPr>
        <p:txBody>
          <a:bodyPr rtlCol="0" anchor="ctr"/>
          <a:lstStyle/>
          <a:p>
            <a:pPr algn="ctr" defTabSz="1285829">
              <a:defRPr/>
            </a:pPr>
            <a:endParaRPr lang="zh-CN" altLang="en-US" sz="2531" kern="0">
              <a:solidFill>
                <a:sysClr val="window" lastClr="FFFFFF"/>
              </a:solidFill>
              <a:latin typeface="微软雅黑"/>
              <a:ea typeface="微软雅黑"/>
            </a:endParaRPr>
          </a:p>
        </p:txBody>
      </p:sp>
      <p:sp>
        <p:nvSpPr>
          <p:cNvPr id="34" name="矩形 33"/>
          <p:cNvSpPr/>
          <p:nvPr/>
        </p:nvSpPr>
        <p:spPr>
          <a:xfrm>
            <a:off x="5102279" y="1621554"/>
            <a:ext cx="2496055" cy="3243377"/>
          </a:xfrm>
          <a:prstGeom prst="rect">
            <a:avLst/>
          </a:prstGeom>
          <a:solidFill>
            <a:schemeClr val="accent4"/>
          </a:solidFill>
          <a:ln w="12700" cap="flat" cmpd="sng" algn="ctr">
            <a:noFill/>
            <a:prstDash val="solid"/>
            <a:miter lim="800000"/>
          </a:ln>
          <a:effectLst/>
        </p:spPr>
        <p:txBody>
          <a:bodyPr rtlCol="0" anchor="ctr"/>
          <a:lstStyle/>
          <a:p>
            <a:pPr algn="ctr" defTabSz="1285829">
              <a:defRPr/>
            </a:pPr>
            <a:endParaRPr lang="zh-CN" altLang="en-US" sz="2531" kern="0">
              <a:solidFill>
                <a:sysClr val="window" lastClr="FFFFFF"/>
              </a:solidFill>
              <a:latin typeface="微软雅黑"/>
              <a:ea typeface="微软雅黑"/>
            </a:endParaRPr>
          </a:p>
        </p:txBody>
      </p:sp>
      <p:sp>
        <p:nvSpPr>
          <p:cNvPr id="19" name="矩形 18"/>
          <p:cNvSpPr/>
          <p:nvPr/>
        </p:nvSpPr>
        <p:spPr>
          <a:xfrm>
            <a:off x="5092142" y="1606675"/>
            <a:ext cx="2502984" cy="2620828"/>
          </a:xfrm>
          <a:prstGeom prst="rect">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1"/>
          <p:cNvSpPr/>
          <p:nvPr/>
        </p:nvSpPr>
        <p:spPr>
          <a:xfrm rot="1321971">
            <a:off x="1573547" y="1336285"/>
            <a:ext cx="2686190" cy="3139438"/>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 fmla="*/ 424422 w 2801257"/>
              <a:gd name="connsiteY0" fmla="*/ 313631 h 3802743"/>
              <a:gd name="connsiteX1" fmla="*/ 2801257 w 2801257"/>
              <a:gd name="connsiteY1" fmla="*/ 0 h 3802743"/>
              <a:gd name="connsiteX2" fmla="*/ 2801257 w 2801257"/>
              <a:gd name="connsiteY2" fmla="*/ 3802743 h 3802743"/>
              <a:gd name="connsiteX3" fmla="*/ 0 w 2801257"/>
              <a:gd name="connsiteY3" fmla="*/ 3802743 h 3802743"/>
              <a:gd name="connsiteX4" fmla="*/ 424422 w 2801257"/>
              <a:gd name="connsiteY4" fmla="*/ 313631 h 3802743"/>
              <a:gd name="connsiteX0" fmla="*/ 424422 w 3256770"/>
              <a:gd name="connsiteY0" fmla="*/ 313631 h 3806294"/>
              <a:gd name="connsiteX1" fmla="*/ 2801257 w 3256770"/>
              <a:gd name="connsiteY1" fmla="*/ 0 h 3806294"/>
              <a:gd name="connsiteX2" fmla="*/ 3256770 w 3256770"/>
              <a:gd name="connsiteY2" fmla="*/ 3806294 h 3806294"/>
              <a:gd name="connsiteX3" fmla="*/ 0 w 3256770"/>
              <a:gd name="connsiteY3" fmla="*/ 3802743 h 3806294"/>
              <a:gd name="connsiteX4" fmla="*/ 424422 w 3256770"/>
              <a:gd name="connsiteY4" fmla="*/ 313631 h 3806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1"/>
          </a:solidFill>
          <a:ln w="12700" cap="flat" cmpd="sng" algn="ctr">
            <a:noFill/>
            <a:prstDash val="solid"/>
            <a:miter lim="800000"/>
          </a:ln>
          <a:effectLst/>
        </p:spPr>
        <p:txBody>
          <a:bodyPr rtlCol="0" anchor="ctr"/>
          <a:lstStyle/>
          <a:p>
            <a:pPr algn="ctr" defTabSz="1285829">
              <a:defRPr/>
            </a:pPr>
            <a:endParaRPr lang="zh-CN" altLang="en-US" sz="2531" kern="0">
              <a:solidFill>
                <a:sysClr val="window" lastClr="FFFFFF"/>
              </a:solidFill>
              <a:latin typeface="微软雅黑"/>
              <a:ea typeface="微软雅黑"/>
            </a:endParaRPr>
          </a:p>
        </p:txBody>
      </p:sp>
      <p:sp>
        <p:nvSpPr>
          <p:cNvPr id="32" name="矩形 31"/>
          <p:cNvSpPr/>
          <p:nvPr/>
        </p:nvSpPr>
        <p:spPr>
          <a:xfrm>
            <a:off x="1434542" y="1621554"/>
            <a:ext cx="2496055" cy="3243377"/>
          </a:xfrm>
          <a:prstGeom prst="rect">
            <a:avLst/>
          </a:prstGeom>
          <a:solidFill>
            <a:schemeClr val="accent2"/>
          </a:solidFill>
          <a:ln w="12700" cap="flat" cmpd="sng" algn="ctr">
            <a:noFill/>
            <a:prstDash val="solid"/>
            <a:miter lim="800000"/>
          </a:ln>
          <a:effectLst/>
        </p:spPr>
        <p:txBody>
          <a:bodyPr rtlCol="0" anchor="ctr"/>
          <a:lstStyle/>
          <a:p>
            <a:pPr algn="ctr" defTabSz="1285829">
              <a:defRPr/>
            </a:pPr>
            <a:endParaRPr lang="zh-CN" altLang="en-US" sz="2531" kern="0">
              <a:solidFill>
                <a:sysClr val="window" lastClr="FFFFFF"/>
              </a:solidFill>
              <a:latin typeface="微软雅黑"/>
              <a:ea typeface="微软雅黑"/>
            </a:endParaRPr>
          </a:p>
        </p:txBody>
      </p:sp>
      <p:grpSp>
        <p:nvGrpSpPr>
          <p:cNvPr id="16" name="组合 19"/>
          <p:cNvGrpSpPr>
            <a:grpSpLocks/>
          </p:cNvGrpSpPr>
          <p:nvPr/>
        </p:nvGrpSpPr>
        <p:grpSpPr bwMode="auto">
          <a:xfrm>
            <a:off x="2324919" y="4480421"/>
            <a:ext cx="9319618" cy="2474405"/>
            <a:chOff x="1160463" y="2796138"/>
            <a:chExt cx="9421420" cy="1759376"/>
          </a:xfrm>
        </p:grpSpPr>
        <p:sp>
          <p:nvSpPr>
            <p:cNvPr id="17" name="Text Box 11"/>
            <p:cNvSpPr txBox="1">
              <a:spLocks noChangeArrowheads="1"/>
            </p:cNvSpPr>
            <p:nvPr/>
          </p:nvSpPr>
          <p:spPr bwMode="auto">
            <a:xfrm>
              <a:off x="1160463" y="2796138"/>
              <a:ext cx="1833524" cy="2957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lnSpc>
                  <a:spcPct val="150000"/>
                </a:lnSpc>
                <a:spcBef>
                  <a:spcPts val="0"/>
                </a:spcBef>
                <a:spcAft>
                  <a:spcPts val="0"/>
                </a:spcAft>
              </a:pPr>
              <a:endParaRPr lang="zh-CN" altLang="en-US" sz="1600" dirty="0">
                <a:solidFill>
                  <a:schemeClr val="bg1">
                    <a:lumMod val="65000"/>
                  </a:schemeClr>
                </a:solidFill>
                <a:latin typeface="Arial" panose="020B0604020202020204" pitchFamily="34" charset="0"/>
                <a:ea typeface="微软雅黑" pitchFamily="34" charset="-122"/>
                <a:sym typeface="Arial" panose="020B0604020202020204" pitchFamily="34" charset="0"/>
              </a:endParaRPr>
            </a:p>
          </p:txBody>
        </p:sp>
        <p:sp>
          <p:nvSpPr>
            <p:cNvPr id="18" name="矩形 18"/>
            <p:cNvSpPr>
              <a:spLocks noChangeArrowheads="1"/>
            </p:cNvSpPr>
            <p:nvPr/>
          </p:nvSpPr>
          <p:spPr bwMode="auto">
            <a:xfrm>
              <a:off x="1160463" y="3308136"/>
              <a:ext cx="9421420" cy="12473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lnSpc>
                  <a:spcPct val="150000"/>
                </a:lnSpc>
                <a:spcBef>
                  <a:spcPts val="0"/>
                </a:spcBef>
                <a:spcAft>
                  <a:spcPts val="0"/>
                </a:spcAft>
              </a:pPr>
              <a:r>
                <a:rPr lang="zh-CN" altLang="zh-CN" sz="2400" b="1" dirty="0" smtClean="0">
                  <a:solidFill>
                    <a:srgbClr val="0070C0"/>
                  </a:solidFill>
                  <a:latin typeface="微软雅黑" pitchFamily="34" charset="-122"/>
                  <a:ea typeface="微软雅黑" pitchFamily="34" charset="-122"/>
                </a:rPr>
                <a:t>解</a:t>
              </a:r>
              <a:r>
                <a:rPr lang="zh-CN" altLang="zh-CN" sz="2400" b="1" dirty="0" smtClean="0">
                  <a:solidFill>
                    <a:srgbClr val="0070C0"/>
                  </a:solidFill>
                  <a:latin typeface="微软雅黑" pitchFamily="34" charset="-122"/>
                  <a:ea typeface="微软雅黑" pitchFamily="34" charset="-122"/>
                </a:rPr>
                <a:t>决我校小学数学阅读存在问题的策略</a:t>
              </a:r>
              <a:endParaRPr lang="en-US" altLang="zh-CN" sz="2400" b="1" dirty="0" smtClean="0">
                <a:solidFill>
                  <a:srgbClr val="0070C0"/>
                </a:solidFill>
                <a:latin typeface="微软雅黑" pitchFamily="34" charset="-122"/>
                <a:ea typeface="微软雅黑" pitchFamily="34" charset="-122"/>
              </a:endParaRPr>
            </a:p>
            <a:p>
              <a:pPr algn="just">
                <a:lnSpc>
                  <a:spcPct val="150000"/>
                </a:lnSpc>
                <a:spcBef>
                  <a:spcPts val="0"/>
                </a:spcBef>
                <a:spcAft>
                  <a:spcPts val="0"/>
                </a:spcAft>
              </a:pPr>
              <a:r>
                <a:rPr lang="zh-CN" altLang="zh-CN" sz="2400" b="1" dirty="0" smtClean="0">
                  <a:solidFill>
                    <a:srgbClr val="0070C0"/>
                  </a:solidFill>
                  <a:latin typeface="微软雅黑" pitchFamily="34" charset="-122"/>
                  <a:ea typeface="微软雅黑" pitchFamily="34" charset="-122"/>
                </a:rPr>
                <a:t>怎样指导学生进行数学阅读 </a:t>
              </a:r>
              <a:endParaRPr lang="en-US" altLang="zh-CN" sz="2400" b="1" dirty="0" smtClean="0">
                <a:solidFill>
                  <a:srgbClr val="0070C0"/>
                </a:solidFill>
                <a:latin typeface="微软雅黑" pitchFamily="34" charset="-122"/>
                <a:ea typeface="微软雅黑" pitchFamily="34" charset="-122"/>
              </a:endParaRPr>
            </a:p>
            <a:p>
              <a:pPr algn="just">
                <a:lnSpc>
                  <a:spcPct val="150000"/>
                </a:lnSpc>
                <a:spcBef>
                  <a:spcPts val="0"/>
                </a:spcBef>
                <a:spcAft>
                  <a:spcPts val="0"/>
                </a:spcAft>
              </a:pPr>
              <a:r>
                <a:rPr lang="zh-CN" altLang="zh-CN" sz="2400" b="1" dirty="0" smtClean="0">
                  <a:solidFill>
                    <a:srgbClr val="0070C0"/>
                  </a:solidFill>
                  <a:latin typeface="微软雅黑" pitchFamily="34" charset="-122"/>
                  <a:ea typeface="微软雅黑" pitchFamily="34" charset="-122"/>
                </a:rPr>
                <a:t>数学阅读对学生思维发展的影响</a:t>
              </a:r>
              <a:endParaRPr lang="en-US" altLang="zh-CN" sz="2400" b="1" dirty="0">
                <a:solidFill>
                  <a:srgbClr val="0070C0"/>
                </a:solidFill>
                <a:latin typeface="微软雅黑" pitchFamily="34" charset="-122"/>
                <a:ea typeface="微软雅黑" pitchFamily="34" charset="-122"/>
                <a:sym typeface="Arial" panose="020B0604020202020204" pitchFamily="34" charset="0"/>
              </a:endParaRPr>
            </a:p>
          </p:txBody>
        </p:sp>
      </p:grpSp>
      <p:sp>
        <p:nvSpPr>
          <p:cNvPr id="2" name="矩形 1"/>
          <p:cNvSpPr/>
          <p:nvPr/>
        </p:nvSpPr>
        <p:spPr>
          <a:xfrm>
            <a:off x="1427613" y="1621552"/>
            <a:ext cx="2502984" cy="2620828"/>
          </a:xfrm>
          <a:prstGeom prst="rect">
            <a:avLst/>
          </a:prstGeom>
          <a:blipFill dpi="0" rotWithShape="1">
            <a:blip r:embed="rId5"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372973" y="362225"/>
            <a:ext cx="2503076" cy="374375"/>
          </a:xfrm>
          <a:prstGeom prst="rect">
            <a:avLst/>
          </a:prstGeom>
          <a:noFill/>
        </p:spPr>
        <p:txBody>
          <a:bodyPr wrap="none" lIns="96434" tIns="48217" rIns="96434" bIns="48217" rtlCol="0">
            <a:spAutoFit/>
          </a:bodyPr>
          <a:lstStyle/>
          <a:p>
            <a:pPr defTabSz="964278"/>
            <a:r>
              <a:rPr lang="zh-CN" altLang="en-US" sz="1800" dirty="0" smtClean="0">
                <a:solidFill>
                  <a:schemeClr val="accent2"/>
                </a:solidFill>
                <a:latin typeface="微软雅黑" panose="020B0503020204020204" pitchFamily="34" charset="-122"/>
                <a:ea typeface="微软雅黑" panose="020B0503020204020204" pitchFamily="34" charset="-122"/>
                <a:cs typeface="+mn-ea"/>
                <a:sym typeface="+mn-lt"/>
              </a:rPr>
              <a:t>春风化雨添加标题文字</a:t>
            </a:r>
            <a:endParaRPr lang="zh-CN" altLang="en-US" sz="1800" dirty="0">
              <a:solidFill>
                <a:schemeClr val="accent2"/>
              </a:solidFill>
              <a:latin typeface="微软雅黑" panose="020B0503020204020204" pitchFamily="34" charset="-122"/>
              <a:ea typeface="微软雅黑" panose="020B0503020204020204" pitchFamily="34" charset="-122"/>
              <a:cs typeface="+mn-ea"/>
              <a:sym typeface="+mn-lt"/>
            </a:endParaRPr>
          </a:p>
        </p:txBody>
      </p:sp>
      <p:sp>
        <p:nvSpPr>
          <p:cNvPr id="23" name="文本框 22"/>
          <p:cNvSpPr txBox="1"/>
          <p:nvPr/>
        </p:nvSpPr>
        <p:spPr>
          <a:xfrm>
            <a:off x="372973" y="654957"/>
            <a:ext cx="2230630" cy="312819"/>
          </a:xfrm>
          <a:prstGeom prst="rect">
            <a:avLst/>
          </a:prstGeom>
          <a:noFill/>
        </p:spPr>
        <p:txBody>
          <a:bodyPr wrap="none" lIns="96434" tIns="48217" rIns="96434" bIns="48217" rtlCol="0">
            <a:spAutoFit/>
          </a:bodyPr>
          <a:lstStyle/>
          <a:p>
            <a:pPr defTabSz="964278"/>
            <a:r>
              <a:rPr lang="en-US" altLang="zh-CN" sz="1400" dirty="0">
                <a:solidFill>
                  <a:schemeClr val="accent2"/>
                </a:solidFill>
                <a:cs typeface="+mn-ea"/>
                <a:sym typeface="+mn-lt"/>
              </a:rPr>
              <a:t>ADD RELATED TITLE WORDS</a:t>
            </a:r>
            <a:endParaRPr lang="zh-CN" altLang="en-US" sz="1400" dirty="0">
              <a:solidFill>
                <a:schemeClr val="accent2"/>
              </a:solidFill>
              <a:cs typeface="+mn-ea"/>
              <a:sym typeface="+mn-lt"/>
            </a:endParaRPr>
          </a:p>
        </p:txBody>
      </p:sp>
    </p:spTree>
    <p:extLst>
      <p:ext uri="{BB962C8B-B14F-4D97-AF65-F5344CB8AC3E}">
        <p14:creationId xmlns:p14="http://schemas.microsoft.com/office/powerpoint/2010/main" xmlns="" val="135608775"/>
      </p:ext>
    </p:extLst>
  </p:cSld>
  <p:clrMapOvr>
    <a:masterClrMapping/>
  </p:clrMapOvr>
  <mc:AlternateContent xmlns:mc="http://schemas.openxmlformats.org/markup-compatibility/2006">
    <mc:Choice xmlns:p14="http://schemas.microsoft.com/office/powerpoint/2010/main" xmlns=""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794" y="446"/>
            <a:ext cx="12857163" cy="7242868"/>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259"/>
          <p:cNvSpPr>
            <a:spLocks noChangeArrowheads="1"/>
          </p:cNvSpPr>
          <p:nvPr/>
        </p:nvSpPr>
        <p:spPr bwMode="auto">
          <a:xfrm>
            <a:off x="2972991" y="1888133"/>
            <a:ext cx="8352928"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7200" b="1" spc="600" dirty="0" smtClean="0">
                <a:solidFill>
                  <a:srgbClr val="FF0000"/>
                </a:solidFill>
                <a:cs typeface="Arial" panose="020B0604020202020204" pitchFamily="34" charset="0"/>
              </a:rPr>
              <a:t>感谢聆听 批评指导</a:t>
            </a:r>
            <a:endParaRPr lang="zh-CN" altLang="en-US" sz="7200" b="1" spc="600" dirty="0">
              <a:solidFill>
                <a:srgbClr val="FF0000"/>
              </a:solidFill>
              <a:cs typeface="Arial" panose="020B0604020202020204" pitchFamily="34" charset="0"/>
            </a:endParaRPr>
          </a:p>
        </p:txBody>
      </p:sp>
    </p:spTree>
    <p:extLst>
      <p:ext uri="{BB962C8B-B14F-4D97-AF65-F5344CB8AC3E}">
        <p14:creationId xmlns:p14="http://schemas.microsoft.com/office/powerpoint/2010/main" xmlns="" val="2359890430"/>
      </p:ext>
    </p:extLst>
  </p:cSld>
  <p:clrMapOvr>
    <a:masterClrMapping/>
  </p:clrMapOvr>
  <mc:AlternateContent xmlns:mc="http://schemas.openxmlformats.org/markup-compatibility/2006">
    <mc:Choice xmlns:p14="http://schemas.microsoft.com/office/powerpoint/2010/main" xmlns=""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a:spLocks/>
          </p:cNvSpPr>
          <p:nvPr/>
        </p:nvSpPr>
        <p:spPr bwMode="auto">
          <a:xfrm>
            <a:off x="0" y="1816125"/>
            <a:ext cx="4413151" cy="4261026"/>
          </a:xfrm>
          <a:custGeom>
            <a:avLst/>
            <a:gdLst>
              <a:gd name="connsiteX0" fmla="*/ 0 w 4511489"/>
              <a:gd name="connsiteY0" fmla="*/ 0 h 4261259"/>
              <a:gd name="connsiteX1" fmla="*/ 4511489 w 4511489"/>
              <a:gd name="connsiteY1" fmla="*/ 0 h 4261259"/>
              <a:gd name="connsiteX2" fmla="*/ 4511489 w 4511489"/>
              <a:gd name="connsiteY2" fmla="*/ 4261259 h 4261259"/>
              <a:gd name="connsiteX3" fmla="*/ 0 w 4511489"/>
              <a:gd name="connsiteY3" fmla="*/ 4261259 h 4261259"/>
            </a:gdLst>
            <a:ahLst/>
            <a:cxnLst>
              <a:cxn ang="0">
                <a:pos x="connsiteX0" y="connsiteY0"/>
              </a:cxn>
              <a:cxn ang="0">
                <a:pos x="connsiteX1" y="connsiteY1"/>
              </a:cxn>
              <a:cxn ang="0">
                <a:pos x="connsiteX2" y="connsiteY2"/>
              </a:cxn>
              <a:cxn ang="0">
                <a:pos x="connsiteX3" y="connsiteY3"/>
              </a:cxn>
            </a:cxnLst>
            <a:rect l="l" t="t" r="r" b="b"/>
            <a:pathLst>
              <a:path w="4511489" h="4261259">
                <a:moveTo>
                  <a:pt x="0" y="0"/>
                </a:moveTo>
                <a:lnTo>
                  <a:pt x="4511489" y="0"/>
                </a:lnTo>
                <a:lnTo>
                  <a:pt x="4511489" y="4261259"/>
                </a:lnTo>
                <a:lnTo>
                  <a:pt x="0" y="4261259"/>
                </a:lnTo>
                <a:close/>
              </a:path>
            </a:pathLst>
          </a:custGeom>
          <a:solidFill>
            <a:schemeClr val="accent2"/>
          </a:solidFill>
          <a:ln w="0">
            <a:noFill/>
            <a:prstDash val="solid"/>
            <a:round/>
            <a:headEnd/>
            <a:tailEnd/>
          </a:ln>
        </p:spPr>
        <p:txBody>
          <a:bodyPr vert="horz" wrap="square" lIns="128573" tIns="64286" rIns="128573" bIns="64286" numCol="1" anchor="t" anchorCtr="0" compatLnSpc="1">
            <a:prstTxWarp prst="textNoShape">
              <a:avLst/>
            </a:prstTxWarp>
            <a:noAutofit/>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20" name="MH_Number_1"/>
          <p:cNvSpPr/>
          <p:nvPr>
            <p:custDataLst>
              <p:tags r:id="rId1"/>
            </p:custDataLst>
          </p:nvPr>
        </p:nvSpPr>
        <p:spPr>
          <a:xfrm>
            <a:off x="4917207" y="2104241"/>
            <a:ext cx="379646" cy="379646"/>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09"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109"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MH_Entry_1"/>
          <p:cNvSpPr/>
          <p:nvPr>
            <p:custDataLst>
              <p:tags r:id="rId2"/>
            </p:custDataLst>
          </p:nvPr>
        </p:nvSpPr>
        <p:spPr>
          <a:xfrm>
            <a:off x="5565279" y="2146142"/>
            <a:ext cx="4248472"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zh-CN" altLang="zh-CN" sz="2400" b="1" dirty="0" smtClean="0">
                <a:solidFill>
                  <a:srgbClr val="FF0000"/>
                </a:solidFill>
              </a:rPr>
              <a:t>国内外对数学阅读的研究述评</a:t>
            </a:r>
            <a:r>
              <a:rPr lang="en-US" altLang="zh-CN" sz="2400" b="1" dirty="0" smtClean="0">
                <a:solidFill>
                  <a:srgbClr val="FF0000"/>
                </a:solidFill>
              </a:rPr>
              <a:t>    </a:t>
            </a:r>
            <a:endParaRPr lang="zh-CN" altLang="zh-CN" sz="2400" dirty="0" smtClean="0">
              <a:solidFill>
                <a:srgbClr val="FF0000"/>
              </a:solidFill>
            </a:endParaRPr>
          </a:p>
        </p:txBody>
      </p:sp>
      <p:sp>
        <p:nvSpPr>
          <p:cNvPr id="22" name="MH_Number_2"/>
          <p:cNvSpPr/>
          <p:nvPr>
            <p:custDataLst>
              <p:tags r:id="rId3"/>
            </p:custDataLst>
          </p:nvPr>
        </p:nvSpPr>
        <p:spPr>
          <a:xfrm>
            <a:off x="5205239" y="2973710"/>
            <a:ext cx="379646" cy="379646"/>
          </a:xfrm>
          <a:prstGeom prst="ellipse">
            <a:avLst/>
          </a:prstGeom>
          <a:solidFill>
            <a:schemeClr val="accent2"/>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09"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109"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3" name="MH_Entry_2"/>
          <p:cNvSpPr/>
          <p:nvPr>
            <p:custDataLst>
              <p:tags r:id="rId4"/>
            </p:custDataLst>
          </p:nvPr>
        </p:nvSpPr>
        <p:spPr>
          <a:xfrm>
            <a:off x="6069335" y="3832349"/>
            <a:ext cx="5112568"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zh-CN" altLang="zh-CN" sz="2400" b="1" dirty="0" smtClean="0">
                <a:solidFill>
                  <a:srgbClr val="FF0000"/>
                </a:solidFill>
              </a:rPr>
              <a:t>我校师生数学阅读现状的调查分析</a:t>
            </a:r>
            <a:endParaRPr lang="zh-CN" altLang="zh-CN" sz="2400" dirty="0">
              <a:solidFill>
                <a:srgbClr val="FF0000"/>
              </a:solidFill>
            </a:endParaRPr>
          </a:p>
        </p:txBody>
      </p:sp>
      <p:sp>
        <p:nvSpPr>
          <p:cNvPr id="24" name="MH_Number_3"/>
          <p:cNvSpPr/>
          <p:nvPr>
            <p:custDataLst>
              <p:tags r:id="rId5"/>
            </p:custDataLst>
          </p:nvPr>
        </p:nvSpPr>
        <p:spPr>
          <a:xfrm>
            <a:off x="5565279" y="3843178"/>
            <a:ext cx="379646" cy="379646"/>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09"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109"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5" name="MH_Entry_3"/>
          <p:cNvSpPr/>
          <p:nvPr>
            <p:custDataLst>
              <p:tags r:id="rId6"/>
            </p:custDataLst>
          </p:nvPr>
        </p:nvSpPr>
        <p:spPr>
          <a:xfrm>
            <a:off x="5925319" y="2968253"/>
            <a:ext cx="3240360"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defTabSz="964278"/>
            <a:r>
              <a:rPr lang="zh-CN" altLang="zh-CN" sz="2400" b="1" dirty="0" smtClean="0">
                <a:solidFill>
                  <a:srgbClr val="FF0000"/>
                </a:solidFill>
              </a:rPr>
              <a:t>数学阅读的</a:t>
            </a:r>
            <a:r>
              <a:rPr lang="zh-CN" altLang="en-US" sz="2400" b="1" dirty="0" smtClean="0">
                <a:solidFill>
                  <a:srgbClr val="FF0000"/>
                </a:solidFill>
              </a:rPr>
              <a:t>价值追问</a:t>
            </a:r>
            <a:endParaRPr lang="zh-CN" altLang="en-US" sz="2400" dirty="0">
              <a:solidFill>
                <a:srgbClr val="FF0000"/>
              </a:solidFill>
              <a:latin typeface="微软雅黑" panose="020B0503020204020204" pitchFamily="34" charset="-122"/>
              <a:ea typeface="微软雅黑" panose="020B0503020204020204" pitchFamily="34" charset="-122"/>
              <a:cs typeface="+mn-ea"/>
              <a:sym typeface="+mn-lt"/>
            </a:endParaRPr>
          </a:p>
        </p:txBody>
      </p:sp>
      <p:sp>
        <p:nvSpPr>
          <p:cNvPr id="26" name="MH_Number_4"/>
          <p:cNvSpPr/>
          <p:nvPr>
            <p:custDataLst>
              <p:tags r:id="rId7"/>
            </p:custDataLst>
          </p:nvPr>
        </p:nvSpPr>
        <p:spPr>
          <a:xfrm>
            <a:off x="5853311" y="4712647"/>
            <a:ext cx="379646" cy="379646"/>
          </a:xfrm>
          <a:prstGeom prst="ellipse">
            <a:avLst/>
          </a:prstGeom>
          <a:solidFill>
            <a:schemeClr val="accent2"/>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09"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109"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7" name="MH_Entry_4"/>
          <p:cNvSpPr/>
          <p:nvPr>
            <p:custDataLst>
              <p:tags r:id="rId8"/>
            </p:custDataLst>
          </p:nvPr>
        </p:nvSpPr>
        <p:spPr>
          <a:xfrm>
            <a:off x="6717407" y="4754548"/>
            <a:ext cx="3168352"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defTabSz="964278"/>
            <a:r>
              <a:rPr lang="zh-CN" altLang="en-US" sz="2400" b="1" dirty="0" smtClean="0">
                <a:solidFill>
                  <a:srgbClr val="FF0000"/>
                </a:solidFill>
              </a:rPr>
              <a:t>影响</a:t>
            </a:r>
            <a:r>
              <a:rPr lang="zh-CN" altLang="zh-CN" sz="2400" b="1" dirty="0" smtClean="0">
                <a:solidFill>
                  <a:srgbClr val="FF0000"/>
                </a:solidFill>
              </a:rPr>
              <a:t>数学阅读</a:t>
            </a:r>
            <a:r>
              <a:rPr lang="zh-CN" altLang="en-US" sz="2400" b="1" dirty="0" smtClean="0">
                <a:solidFill>
                  <a:srgbClr val="FF0000"/>
                </a:solidFill>
              </a:rPr>
              <a:t>的因素</a:t>
            </a:r>
            <a:endParaRPr lang="zh-CN" altLang="en-US" sz="2400" dirty="0">
              <a:solidFill>
                <a:srgbClr val="FF0000"/>
              </a:solidFill>
              <a:latin typeface="微软雅黑" panose="020B0503020204020204" pitchFamily="34" charset="-122"/>
              <a:ea typeface="微软雅黑" panose="020B0503020204020204" pitchFamily="34" charset="-122"/>
              <a:cs typeface="+mn-ea"/>
              <a:sym typeface="+mn-lt"/>
            </a:endParaRPr>
          </a:p>
        </p:txBody>
      </p:sp>
      <p:sp>
        <p:nvSpPr>
          <p:cNvPr id="18" name="MH_Others_1"/>
          <p:cNvSpPr txBox="1"/>
          <p:nvPr>
            <p:custDataLst>
              <p:tags r:id="rId9"/>
            </p:custDataLst>
          </p:nvPr>
        </p:nvSpPr>
        <p:spPr>
          <a:xfrm>
            <a:off x="2036887" y="2032149"/>
            <a:ext cx="1769715" cy="3794384"/>
          </a:xfrm>
          <a:prstGeom prst="rect">
            <a:avLst/>
          </a:prstGeom>
          <a:noFill/>
        </p:spPr>
        <p:txBody>
          <a:bodyPr vert="eaVert" wrap="square" lIns="0" tIns="0" rIns="0" bIns="0" rtlCol="0" anchor="ctr" anchorCtr="0">
            <a:spAutoFit/>
          </a:bodyPr>
          <a:lstStyle/>
          <a:p>
            <a:pPr algn="ctr"/>
            <a:r>
              <a:rPr lang="zh-CN" altLang="en-US" sz="11500" b="1"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19" name="MH_Others_2"/>
          <p:cNvSpPr txBox="1"/>
          <p:nvPr>
            <p:custDataLst>
              <p:tags r:id="rId10"/>
            </p:custDataLst>
          </p:nvPr>
        </p:nvSpPr>
        <p:spPr>
          <a:xfrm rot="5400000">
            <a:off x="-66205" y="3559177"/>
            <a:ext cx="3299115" cy="677108"/>
          </a:xfrm>
          <a:prstGeom prst="rect">
            <a:avLst/>
          </a:prstGeom>
          <a:noFill/>
        </p:spPr>
        <p:txBody>
          <a:bodyPr wrap="square" lIns="0" tIns="0" rIns="0" bIns="0">
            <a:spAutoFit/>
          </a:bodyPr>
          <a:lstStyle/>
          <a:p>
            <a:pPr algn="ctr">
              <a:defRPr/>
            </a:pPr>
            <a:r>
              <a:rPr lang="en-US" altLang="zh-CN" sz="4400" b="1"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4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任意多边形 15"/>
          <p:cNvSpPr>
            <a:spLocks/>
          </p:cNvSpPr>
          <p:nvPr/>
        </p:nvSpPr>
        <p:spPr bwMode="auto">
          <a:xfrm>
            <a:off x="11469935" y="1731563"/>
            <a:ext cx="1408741" cy="4261026"/>
          </a:xfrm>
          <a:custGeom>
            <a:avLst/>
            <a:gdLst>
              <a:gd name="connsiteX0" fmla="*/ 0 w 4511489"/>
              <a:gd name="connsiteY0" fmla="*/ 0 h 4261259"/>
              <a:gd name="connsiteX1" fmla="*/ 4511489 w 4511489"/>
              <a:gd name="connsiteY1" fmla="*/ 0 h 4261259"/>
              <a:gd name="connsiteX2" fmla="*/ 4511489 w 4511489"/>
              <a:gd name="connsiteY2" fmla="*/ 4261259 h 4261259"/>
              <a:gd name="connsiteX3" fmla="*/ 0 w 4511489"/>
              <a:gd name="connsiteY3" fmla="*/ 4261259 h 4261259"/>
            </a:gdLst>
            <a:ahLst/>
            <a:cxnLst>
              <a:cxn ang="0">
                <a:pos x="connsiteX0" y="connsiteY0"/>
              </a:cxn>
              <a:cxn ang="0">
                <a:pos x="connsiteX1" y="connsiteY1"/>
              </a:cxn>
              <a:cxn ang="0">
                <a:pos x="connsiteX2" y="connsiteY2"/>
              </a:cxn>
              <a:cxn ang="0">
                <a:pos x="connsiteX3" y="connsiteY3"/>
              </a:cxn>
            </a:cxnLst>
            <a:rect l="l" t="t" r="r" b="b"/>
            <a:pathLst>
              <a:path w="4511489" h="4261259">
                <a:moveTo>
                  <a:pt x="0" y="0"/>
                </a:moveTo>
                <a:lnTo>
                  <a:pt x="4511489" y="0"/>
                </a:lnTo>
                <a:lnTo>
                  <a:pt x="4511489" y="4261259"/>
                </a:lnTo>
                <a:lnTo>
                  <a:pt x="0" y="4261259"/>
                </a:lnTo>
                <a:close/>
              </a:path>
            </a:pathLst>
          </a:custGeom>
          <a:solidFill>
            <a:schemeClr val="accent1"/>
          </a:solidFill>
          <a:ln w="0">
            <a:noFill/>
            <a:prstDash val="solid"/>
            <a:round/>
            <a:headEnd/>
            <a:tailEnd/>
          </a:ln>
        </p:spPr>
        <p:txBody>
          <a:bodyPr vert="horz" wrap="square" lIns="128573" tIns="64286" rIns="128573" bIns="64286" numCol="1" anchor="t" anchorCtr="0" compatLnSpc="1">
            <a:prstTxWarp prst="textNoShape">
              <a:avLst/>
            </a:prstTxWarp>
            <a:noAutofit/>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7" name="MH_Entry_4"/>
          <p:cNvSpPr/>
          <p:nvPr>
            <p:custDataLst>
              <p:tags r:id="rId11"/>
            </p:custDataLst>
          </p:nvPr>
        </p:nvSpPr>
        <p:spPr>
          <a:xfrm>
            <a:off x="7005439" y="5586383"/>
            <a:ext cx="4104456"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defTabSz="964278"/>
            <a:r>
              <a:rPr lang="zh-CN" altLang="en-US" sz="2400" b="1" dirty="0" smtClean="0">
                <a:solidFill>
                  <a:srgbClr val="FF0000"/>
                </a:solidFill>
                <a:latin typeface="宋体" pitchFamily="2" charset="-122"/>
                <a:ea typeface="宋体" pitchFamily="2" charset="-122"/>
                <a:cs typeface="+mn-ea"/>
                <a:sym typeface="+mn-lt"/>
              </a:rPr>
              <a:t>下阶段课题研究的方向</a:t>
            </a:r>
            <a:endParaRPr lang="zh-CN" altLang="en-US" sz="2400" b="1" dirty="0">
              <a:solidFill>
                <a:srgbClr val="FF0000"/>
              </a:solidFill>
              <a:latin typeface="宋体" pitchFamily="2" charset="-122"/>
              <a:ea typeface="宋体" pitchFamily="2" charset="-122"/>
              <a:cs typeface="+mn-ea"/>
              <a:sym typeface="+mn-lt"/>
            </a:endParaRPr>
          </a:p>
        </p:txBody>
      </p:sp>
      <p:sp>
        <p:nvSpPr>
          <p:cNvPr id="29" name="MH_Number_3"/>
          <p:cNvSpPr/>
          <p:nvPr>
            <p:custDataLst>
              <p:tags r:id="rId12"/>
            </p:custDataLst>
          </p:nvPr>
        </p:nvSpPr>
        <p:spPr>
          <a:xfrm>
            <a:off x="6213351" y="5632549"/>
            <a:ext cx="379646" cy="379646"/>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09" b="1" dirty="0" smtClean="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5</a:t>
            </a:r>
            <a:endParaRPr lang="zh-CN" altLang="en-US" sz="2109"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xmlns="" val="2555251260"/>
      </p:ext>
    </p:extLst>
  </p:cSld>
  <p:clrMapOvr>
    <a:masterClrMapping/>
  </p:clrMapOvr>
  <mc:AlternateContent xmlns:mc="http://schemas.openxmlformats.org/markup-compatibility/2006">
    <mc:Choice xmlns:p14="http://schemas.microsoft.com/office/powerpoint/2010/main" xmlns="" Requires="p14">
      <p:transition spd="slow" p14:dur="1250" advTm="4000">
        <p14:flip dir="r"/>
      </p:transition>
    </mc:Choice>
    <mc:Fallback>
      <p:transition spd="slow" advTm="4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a:spLocks/>
          </p:cNvSpPr>
          <p:nvPr/>
        </p:nvSpPr>
        <p:spPr bwMode="auto">
          <a:xfrm>
            <a:off x="-28207" y="1485813"/>
            <a:ext cx="5095364" cy="4261026"/>
          </a:xfrm>
          <a:custGeom>
            <a:avLst/>
            <a:gdLst>
              <a:gd name="connsiteX0" fmla="*/ 0 w 4511489"/>
              <a:gd name="connsiteY0" fmla="*/ 0 h 4261259"/>
              <a:gd name="connsiteX1" fmla="*/ 4511489 w 4511489"/>
              <a:gd name="connsiteY1" fmla="*/ 0 h 4261259"/>
              <a:gd name="connsiteX2" fmla="*/ 4511489 w 4511489"/>
              <a:gd name="connsiteY2" fmla="*/ 4261259 h 4261259"/>
              <a:gd name="connsiteX3" fmla="*/ 0 w 4511489"/>
              <a:gd name="connsiteY3" fmla="*/ 4261259 h 4261259"/>
            </a:gdLst>
            <a:ahLst/>
            <a:cxnLst>
              <a:cxn ang="0">
                <a:pos x="connsiteX0" y="connsiteY0"/>
              </a:cxn>
              <a:cxn ang="0">
                <a:pos x="connsiteX1" y="connsiteY1"/>
              </a:cxn>
              <a:cxn ang="0">
                <a:pos x="connsiteX2" y="connsiteY2"/>
              </a:cxn>
              <a:cxn ang="0">
                <a:pos x="connsiteX3" y="connsiteY3"/>
              </a:cxn>
            </a:cxnLst>
            <a:rect l="l" t="t" r="r" b="b"/>
            <a:pathLst>
              <a:path w="4511489" h="4261259">
                <a:moveTo>
                  <a:pt x="0" y="0"/>
                </a:moveTo>
                <a:lnTo>
                  <a:pt x="4511489" y="0"/>
                </a:lnTo>
                <a:lnTo>
                  <a:pt x="4511489" y="4261259"/>
                </a:lnTo>
                <a:lnTo>
                  <a:pt x="0" y="4261259"/>
                </a:lnTo>
                <a:close/>
              </a:path>
            </a:pathLst>
          </a:custGeom>
          <a:solidFill>
            <a:schemeClr val="accent2"/>
          </a:solidFill>
          <a:ln w="0">
            <a:noFill/>
            <a:prstDash val="solid"/>
            <a:round/>
            <a:headEnd/>
            <a:tailEnd/>
          </a:ln>
        </p:spPr>
        <p:txBody>
          <a:bodyPr vert="horz" wrap="square" lIns="128573" tIns="64286" rIns="128573" bIns="64286" numCol="1" anchor="t" anchorCtr="0" compatLnSpc="1">
            <a:prstTxWarp prst="textNoShape">
              <a:avLst/>
            </a:prstTxWarp>
            <a:noAutofit/>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8" name="任意多边形 17"/>
          <p:cNvSpPr>
            <a:spLocks/>
          </p:cNvSpPr>
          <p:nvPr/>
        </p:nvSpPr>
        <p:spPr bwMode="auto">
          <a:xfrm>
            <a:off x="10677613" y="1485813"/>
            <a:ext cx="2201063" cy="4261026"/>
          </a:xfrm>
          <a:custGeom>
            <a:avLst/>
            <a:gdLst>
              <a:gd name="connsiteX0" fmla="*/ 0 w 4511489"/>
              <a:gd name="connsiteY0" fmla="*/ 0 h 4261259"/>
              <a:gd name="connsiteX1" fmla="*/ 4511489 w 4511489"/>
              <a:gd name="connsiteY1" fmla="*/ 0 h 4261259"/>
              <a:gd name="connsiteX2" fmla="*/ 4511489 w 4511489"/>
              <a:gd name="connsiteY2" fmla="*/ 4261259 h 4261259"/>
              <a:gd name="connsiteX3" fmla="*/ 0 w 4511489"/>
              <a:gd name="connsiteY3" fmla="*/ 4261259 h 4261259"/>
            </a:gdLst>
            <a:ahLst/>
            <a:cxnLst>
              <a:cxn ang="0">
                <a:pos x="connsiteX0" y="connsiteY0"/>
              </a:cxn>
              <a:cxn ang="0">
                <a:pos x="connsiteX1" y="connsiteY1"/>
              </a:cxn>
              <a:cxn ang="0">
                <a:pos x="connsiteX2" y="connsiteY2"/>
              </a:cxn>
              <a:cxn ang="0">
                <a:pos x="connsiteX3" y="connsiteY3"/>
              </a:cxn>
            </a:cxnLst>
            <a:rect l="l" t="t" r="r" b="b"/>
            <a:pathLst>
              <a:path w="4511489" h="4261259">
                <a:moveTo>
                  <a:pt x="0" y="0"/>
                </a:moveTo>
                <a:lnTo>
                  <a:pt x="4511489" y="0"/>
                </a:lnTo>
                <a:lnTo>
                  <a:pt x="4511489" y="4261259"/>
                </a:lnTo>
                <a:lnTo>
                  <a:pt x="0" y="4261259"/>
                </a:lnTo>
                <a:close/>
              </a:path>
            </a:pathLst>
          </a:custGeom>
          <a:solidFill>
            <a:schemeClr val="accent1"/>
          </a:solidFill>
          <a:ln w="0">
            <a:noFill/>
            <a:prstDash val="solid"/>
            <a:round/>
            <a:headEnd/>
            <a:tailEnd/>
          </a:ln>
        </p:spPr>
        <p:txBody>
          <a:bodyPr vert="horz" wrap="square" lIns="128573" tIns="64286" rIns="128573" bIns="64286" numCol="1" anchor="t" anchorCtr="0" compatLnSpc="1">
            <a:prstTxWarp prst="textNoShape">
              <a:avLst/>
            </a:prstTxWarp>
            <a:noAutofit/>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5" name="椭圆 44"/>
          <p:cNvSpPr/>
          <p:nvPr/>
        </p:nvSpPr>
        <p:spPr>
          <a:xfrm>
            <a:off x="4150169" y="2698157"/>
            <a:ext cx="1826109" cy="1826108"/>
          </a:xfrm>
          <a:prstGeom prst="ellipse">
            <a:avLst/>
          </a:prstGeom>
          <a:gradFill flip="none" rotWithShape="1">
            <a:gsLst>
              <a:gs pos="25000">
                <a:schemeClr val="bg1">
                  <a:shade val="67500"/>
                  <a:satMod val="115000"/>
                </a:schemeClr>
              </a:gs>
              <a:gs pos="62000">
                <a:schemeClr val="bg1">
                  <a:shade val="100000"/>
                  <a:satMod val="115000"/>
                </a:schemeClr>
              </a:gs>
            </a:gsLst>
            <a:lin ang="2700000" scaled="1"/>
            <a:tileRect/>
          </a:gradFill>
          <a:ln w="38100">
            <a:solidFill>
              <a:schemeClr val="bg1"/>
            </a:solidFill>
          </a:ln>
          <a:effectLst>
            <a:outerShdw blurRad="254000" dist="127000" dir="30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6" name="MH_Others_1"/>
          <p:cNvSpPr txBox="1"/>
          <p:nvPr>
            <p:custDataLst>
              <p:tags r:id="rId1"/>
            </p:custDataLst>
          </p:nvPr>
        </p:nvSpPr>
        <p:spPr>
          <a:xfrm>
            <a:off x="4306517" y="3088054"/>
            <a:ext cx="1513416" cy="1046312"/>
          </a:xfrm>
          <a:prstGeom prst="rect">
            <a:avLst/>
          </a:prstGeom>
          <a:noFill/>
        </p:spPr>
        <p:txBody>
          <a:bodyPr wrap="square" lIns="0" tIns="0" rIns="0" bIns="0" rtlCol="0" anchor="ctr" anchorCtr="0">
            <a:spAutoFit/>
          </a:bodyPr>
          <a:lstStyle/>
          <a:p>
            <a:pPr algn="ctr"/>
            <a:r>
              <a:rPr lang="en-US" altLang="zh-CN" sz="4799"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01</a:t>
            </a:r>
          </a:p>
          <a:p>
            <a:pPr algn="ctr"/>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CHAPTER</a:t>
            </a:r>
            <a:endPar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6285359" y="3112269"/>
            <a:ext cx="3240360" cy="861774"/>
          </a:xfrm>
          <a:prstGeom prst="rect">
            <a:avLst/>
          </a:prstGeom>
        </p:spPr>
        <p:txBody>
          <a:bodyPr wrap="square" lIns="0" tIns="0" rIns="0" bIns="0">
            <a:spAutoFit/>
          </a:bodyPr>
          <a:lstStyle/>
          <a:p>
            <a:pPr algn="ctr"/>
            <a:r>
              <a:rPr lang="zh-CN" altLang="zh-CN" sz="2800" b="1" dirty="0" smtClean="0">
                <a:solidFill>
                  <a:srgbClr val="FF0000"/>
                </a:solidFill>
                <a:latin typeface="微软雅黑" pitchFamily="34" charset="-122"/>
                <a:ea typeface="微软雅黑" pitchFamily="34" charset="-122"/>
              </a:rPr>
              <a:t>国内外对数学阅读的研究述评</a:t>
            </a:r>
            <a:r>
              <a:rPr lang="en-US" altLang="zh-CN" sz="2800" b="1" dirty="0" smtClean="0">
                <a:solidFill>
                  <a:srgbClr val="FF0000"/>
                </a:solidFill>
                <a:latin typeface="微软雅黑" pitchFamily="34" charset="-122"/>
                <a:ea typeface="微软雅黑" pitchFamily="34" charset="-122"/>
              </a:rPr>
              <a:t>    </a:t>
            </a:r>
            <a:endParaRPr lang="zh-CN" altLang="zh-CN" sz="2800" dirty="0" smtClean="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xmlns="" val="1939877416"/>
      </p:ext>
    </p:extLst>
  </p:cSld>
  <p:clrMapOvr>
    <a:masterClrMapping/>
  </p:clrMapOvr>
  <mc:AlternateContent xmlns:mc="http://schemas.openxmlformats.org/markup-compatibility/2006">
    <mc:Choice xmlns:p14="http://schemas.microsoft.com/office/powerpoint/2010/main" xmlns=""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a:grpSpLocks/>
          </p:cNvGrpSpPr>
          <p:nvPr/>
        </p:nvGrpSpPr>
        <p:grpSpPr bwMode="auto">
          <a:xfrm>
            <a:off x="740743" y="591989"/>
            <a:ext cx="732194" cy="732194"/>
            <a:chOff x="0" y="0"/>
            <a:chExt cx="520701" cy="520701"/>
          </a:xfrm>
        </p:grpSpPr>
        <p:sp>
          <p:nvSpPr>
            <p:cNvPr id="20486" name="AutoShape 6"/>
            <p:cNvSpPr>
              <a:spLocks/>
            </p:cNvSpPr>
            <p:nvPr/>
          </p:nvSpPr>
          <p:spPr bwMode="auto">
            <a:xfrm>
              <a:off x="0" y="0"/>
              <a:ext cx="520701" cy="520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cs typeface="Calibri" charset="0"/>
              </a:endParaRPr>
            </a:p>
          </p:txBody>
        </p:sp>
        <p:sp>
          <p:nvSpPr>
            <p:cNvPr id="20487" name="AutoShape 7"/>
            <p:cNvSpPr>
              <a:spLocks/>
            </p:cNvSpPr>
            <p:nvPr/>
          </p:nvSpPr>
          <p:spPr bwMode="auto">
            <a:xfrm>
              <a:off x="109537" y="125413"/>
              <a:ext cx="406401" cy="395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605" y="2541"/>
                  </a:moveTo>
                  <a:cubicBezTo>
                    <a:pt x="13321" y="4495"/>
                    <a:pt x="13321" y="4495"/>
                    <a:pt x="13321" y="4495"/>
                  </a:cubicBezTo>
                  <a:cubicBezTo>
                    <a:pt x="12274" y="3225"/>
                    <a:pt x="12274" y="3225"/>
                    <a:pt x="12274" y="3225"/>
                  </a:cubicBezTo>
                  <a:cubicBezTo>
                    <a:pt x="10086" y="586"/>
                    <a:pt x="10086" y="586"/>
                    <a:pt x="10086" y="586"/>
                  </a:cubicBezTo>
                  <a:cubicBezTo>
                    <a:pt x="9896" y="781"/>
                    <a:pt x="9896" y="781"/>
                    <a:pt x="9896" y="781"/>
                  </a:cubicBezTo>
                  <a:cubicBezTo>
                    <a:pt x="9610" y="390"/>
                    <a:pt x="9610" y="390"/>
                    <a:pt x="9610" y="390"/>
                  </a:cubicBezTo>
                  <a:cubicBezTo>
                    <a:pt x="6470" y="0"/>
                    <a:pt x="6470" y="0"/>
                    <a:pt x="6470" y="0"/>
                  </a:cubicBezTo>
                  <a:cubicBezTo>
                    <a:pt x="4662" y="3029"/>
                    <a:pt x="4662" y="3029"/>
                    <a:pt x="4662" y="3029"/>
                  </a:cubicBezTo>
                  <a:cubicBezTo>
                    <a:pt x="0" y="5571"/>
                    <a:pt x="0" y="5571"/>
                    <a:pt x="0" y="5571"/>
                  </a:cubicBezTo>
                  <a:cubicBezTo>
                    <a:pt x="1998" y="8307"/>
                    <a:pt x="1998" y="8307"/>
                    <a:pt x="1998" y="8307"/>
                  </a:cubicBezTo>
                  <a:cubicBezTo>
                    <a:pt x="3520" y="10262"/>
                    <a:pt x="3520" y="10262"/>
                    <a:pt x="3520" y="10262"/>
                  </a:cubicBezTo>
                  <a:cubicBezTo>
                    <a:pt x="190" y="13292"/>
                    <a:pt x="190" y="13292"/>
                    <a:pt x="190" y="13292"/>
                  </a:cubicBezTo>
                  <a:cubicBezTo>
                    <a:pt x="7231" y="21502"/>
                    <a:pt x="7231" y="21502"/>
                    <a:pt x="7231" y="21502"/>
                  </a:cubicBezTo>
                  <a:cubicBezTo>
                    <a:pt x="7422" y="21600"/>
                    <a:pt x="7707" y="21600"/>
                    <a:pt x="7992" y="21600"/>
                  </a:cubicBezTo>
                  <a:cubicBezTo>
                    <a:pt x="14844" y="21600"/>
                    <a:pt x="20553" y="16419"/>
                    <a:pt x="21600" y="9676"/>
                  </a:cubicBezTo>
                  <a:lnTo>
                    <a:pt x="15605" y="2541"/>
                  </a:lnTo>
                  <a:close/>
                </a:path>
              </a:pathLst>
            </a:custGeom>
            <a:solidFill>
              <a:schemeClr val="tx1">
                <a:lumMod val="65000"/>
                <a:lumOff val="35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cs typeface="Calibri" charset="0"/>
              </a:endParaRPr>
            </a:p>
          </p:txBody>
        </p:sp>
        <p:sp>
          <p:nvSpPr>
            <p:cNvPr id="20488" name="AutoShape 8"/>
            <p:cNvSpPr>
              <a:spLocks/>
            </p:cNvSpPr>
            <p:nvPr/>
          </p:nvSpPr>
          <p:spPr bwMode="auto">
            <a:xfrm>
              <a:off x="107950" y="117475"/>
              <a:ext cx="303213"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63" y="21599"/>
                  </a:moveTo>
                  <a:cubicBezTo>
                    <a:pt x="15209" y="21599"/>
                    <a:pt x="19043" y="19518"/>
                    <a:pt x="21599" y="16134"/>
                  </a:cubicBezTo>
                  <a:cubicBezTo>
                    <a:pt x="21472" y="10149"/>
                    <a:pt x="21472" y="10149"/>
                    <a:pt x="21472" y="10149"/>
                  </a:cubicBezTo>
                  <a:cubicBezTo>
                    <a:pt x="21472" y="8327"/>
                    <a:pt x="20833" y="6766"/>
                    <a:pt x="19810" y="6766"/>
                  </a:cubicBezTo>
                  <a:cubicBezTo>
                    <a:pt x="14698" y="6766"/>
                    <a:pt x="14698" y="6766"/>
                    <a:pt x="14698" y="6766"/>
                  </a:cubicBezTo>
                  <a:cubicBezTo>
                    <a:pt x="14442" y="2862"/>
                    <a:pt x="12781" y="0"/>
                    <a:pt x="10863" y="0"/>
                  </a:cubicBezTo>
                  <a:cubicBezTo>
                    <a:pt x="8818" y="0"/>
                    <a:pt x="7157" y="2862"/>
                    <a:pt x="6901" y="7026"/>
                  </a:cubicBezTo>
                  <a:cubicBezTo>
                    <a:pt x="1661" y="7026"/>
                    <a:pt x="1661" y="7026"/>
                    <a:pt x="1661" y="7026"/>
                  </a:cubicBezTo>
                  <a:cubicBezTo>
                    <a:pt x="766" y="7026"/>
                    <a:pt x="0" y="8587"/>
                    <a:pt x="0" y="10409"/>
                  </a:cubicBezTo>
                  <a:cubicBezTo>
                    <a:pt x="127" y="15874"/>
                    <a:pt x="127" y="15874"/>
                    <a:pt x="127" y="15874"/>
                  </a:cubicBezTo>
                  <a:cubicBezTo>
                    <a:pt x="2556" y="19518"/>
                    <a:pt x="6518" y="21599"/>
                    <a:pt x="10863" y="21599"/>
                  </a:cubicBezTo>
                  <a:close/>
                  <a:moveTo>
                    <a:pt x="10863" y="20038"/>
                  </a:moveTo>
                  <a:cubicBezTo>
                    <a:pt x="10097" y="20038"/>
                    <a:pt x="9457" y="19257"/>
                    <a:pt x="9457" y="18737"/>
                  </a:cubicBezTo>
                  <a:cubicBezTo>
                    <a:pt x="9457" y="17956"/>
                    <a:pt x="10097" y="17436"/>
                    <a:pt x="10863" y="17436"/>
                  </a:cubicBezTo>
                  <a:cubicBezTo>
                    <a:pt x="11502" y="17436"/>
                    <a:pt x="12142" y="17956"/>
                    <a:pt x="12142" y="18737"/>
                  </a:cubicBezTo>
                  <a:cubicBezTo>
                    <a:pt x="12142" y="19257"/>
                    <a:pt x="11502" y="20038"/>
                    <a:pt x="10863" y="20038"/>
                  </a:cubicBezTo>
                  <a:close/>
                  <a:moveTo>
                    <a:pt x="10863" y="1821"/>
                  </a:moveTo>
                  <a:cubicBezTo>
                    <a:pt x="12397" y="1821"/>
                    <a:pt x="13803" y="3903"/>
                    <a:pt x="14314" y="6766"/>
                  </a:cubicBezTo>
                  <a:cubicBezTo>
                    <a:pt x="7285" y="7026"/>
                    <a:pt x="7285" y="7026"/>
                    <a:pt x="7285" y="7026"/>
                  </a:cubicBezTo>
                  <a:cubicBezTo>
                    <a:pt x="7668" y="3903"/>
                    <a:pt x="9074" y="1821"/>
                    <a:pt x="10863" y="1821"/>
                  </a:cubicBezTo>
                  <a:close/>
                </a:path>
              </a:pathLst>
            </a:custGeom>
            <a:solidFill>
              <a:srgbClr val="E4E4E4"/>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cs typeface="Calibri" charset="0"/>
              </a:endParaRPr>
            </a:p>
          </p:txBody>
        </p:sp>
        <p:sp>
          <p:nvSpPr>
            <p:cNvPr id="20489" name="AutoShape 9"/>
            <p:cNvSpPr>
              <a:spLocks/>
            </p:cNvSpPr>
            <p:nvPr/>
          </p:nvSpPr>
          <p:spPr bwMode="auto">
            <a:xfrm>
              <a:off x="107950" y="238125"/>
              <a:ext cx="303213" cy="136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472" y="0"/>
                  </a:moveTo>
                  <a:cubicBezTo>
                    <a:pt x="18915" y="3646"/>
                    <a:pt x="15081" y="5890"/>
                    <a:pt x="10736" y="5890"/>
                  </a:cubicBezTo>
                  <a:cubicBezTo>
                    <a:pt x="6518" y="5890"/>
                    <a:pt x="2684" y="3646"/>
                    <a:pt x="0" y="0"/>
                  </a:cubicBezTo>
                  <a:cubicBezTo>
                    <a:pt x="127" y="17953"/>
                    <a:pt x="127" y="17953"/>
                    <a:pt x="127" y="17953"/>
                  </a:cubicBezTo>
                  <a:cubicBezTo>
                    <a:pt x="127" y="20197"/>
                    <a:pt x="894" y="21599"/>
                    <a:pt x="1789" y="21599"/>
                  </a:cubicBezTo>
                  <a:cubicBezTo>
                    <a:pt x="19938" y="21319"/>
                    <a:pt x="19938" y="21319"/>
                    <a:pt x="19938" y="21319"/>
                  </a:cubicBezTo>
                  <a:cubicBezTo>
                    <a:pt x="20833" y="21319"/>
                    <a:pt x="21599" y="19636"/>
                    <a:pt x="21599" y="17672"/>
                  </a:cubicBezTo>
                  <a:lnTo>
                    <a:pt x="21472" y="0"/>
                  </a:lnTo>
                  <a:close/>
                </a:path>
              </a:pathLst>
            </a:custGeom>
            <a:solidFill>
              <a:srgbClr val="E4E4E4"/>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cs typeface="Calibri" charset="0"/>
              </a:endParaRPr>
            </a:p>
          </p:txBody>
        </p:sp>
      </p:grpSp>
      <p:grpSp>
        <p:nvGrpSpPr>
          <p:cNvPr id="6" name="Group 10"/>
          <p:cNvGrpSpPr>
            <a:grpSpLocks/>
          </p:cNvGrpSpPr>
          <p:nvPr/>
        </p:nvGrpSpPr>
        <p:grpSpPr bwMode="auto">
          <a:xfrm>
            <a:off x="1460823" y="2752229"/>
            <a:ext cx="734427" cy="732194"/>
            <a:chOff x="-1" y="0"/>
            <a:chExt cx="522289" cy="520701"/>
          </a:xfrm>
        </p:grpSpPr>
        <p:sp>
          <p:nvSpPr>
            <p:cNvPr id="2" name="AutoShape 11"/>
            <p:cNvSpPr>
              <a:spLocks/>
            </p:cNvSpPr>
            <p:nvPr/>
          </p:nvSpPr>
          <p:spPr bwMode="auto">
            <a:xfrm>
              <a:off x="-1" y="0"/>
              <a:ext cx="520701" cy="520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cs typeface="Calibri" charset="0"/>
              </a:endParaRPr>
            </a:p>
          </p:txBody>
        </p:sp>
        <p:sp>
          <p:nvSpPr>
            <p:cNvPr id="20492" name="AutoShape 12"/>
            <p:cNvSpPr>
              <a:spLocks/>
            </p:cNvSpPr>
            <p:nvPr/>
          </p:nvSpPr>
          <p:spPr bwMode="auto">
            <a:xfrm>
              <a:off x="63499" y="187325"/>
              <a:ext cx="458789" cy="320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19"/>
                  </a:moveTo>
                  <a:cubicBezTo>
                    <a:pt x="18140" y="1930"/>
                    <a:pt x="18140" y="1930"/>
                    <a:pt x="18140" y="1930"/>
                  </a:cubicBezTo>
                  <a:cubicBezTo>
                    <a:pt x="9787" y="0"/>
                    <a:pt x="9787" y="0"/>
                    <a:pt x="9787" y="0"/>
                  </a:cubicBezTo>
                  <a:cubicBezTo>
                    <a:pt x="3037" y="724"/>
                    <a:pt x="3037" y="724"/>
                    <a:pt x="3037" y="724"/>
                  </a:cubicBezTo>
                  <a:cubicBezTo>
                    <a:pt x="0" y="1930"/>
                    <a:pt x="0" y="1930"/>
                    <a:pt x="0" y="1930"/>
                  </a:cubicBezTo>
                  <a:cubicBezTo>
                    <a:pt x="5062" y="9653"/>
                    <a:pt x="5062" y="9653"/>
                    <a:pt x="5062" y="9653"/>
                  </a:cubicBezTo>
                  <a:cubicBezTo>
                    <a:pt x="12824" y="21600"/>
                    <a:pt x="12824" y="21600"/>
                    <a:pt x="12824" y="21600"/>
                  </a:cubicBezTo>
                  <a:cubicBezTo>
                    <a:pt x="17465" y="19789"/>
                    <a:pt x="21009" y="14118"/>
                    <a:pt x="21599" y="7119"/>
                  </a:cubicBezTo>
                  <a:close/>
                </a:path>
              </a:pathLst>
            </a:custGeom>
            <a:solidFill>
              <a:schemeClr val="tx1">
                <a:lumMod val="65000"/>
                <a:lumOff val="35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cs typeface="Calibri" charset="0"/>
              </a:endParaRPr>
            </a:p>
          </p:txBody>
        </p:sp>
        <p:sp>
          <p:nvSpPr>
            <p:cNvPr id="20493" name="AutoShape 13"/>
            <p:cNvSpPr>
              <a:spLocks/>
            </p:cNvSpPr>
            <p:nvPr/>
          </p:nvSpPr>
          <p:spPr bwMode="auto">
            <a:xfrm>
              <a:off x="163512" y="258763"/>
              <a:ext cx="187325" cy="96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23" y="8799"/>
                  </a:moveTo>
                  <a:cubicBezTo>
                    <a:pt x="11215" y="8399"/>
                    <a:pt x="11215" y="8399"/>
                    <a:pt x="11215" y="8399"/>
                  </a:cubicBezTo>
                  <a:cubicBezTo>
                    <a:pt x="0" y="0"/>
                    <a:pt x="0" y="0"/>
                    <a:pt x="0" y="0"/>
                  </a:cubicBezTo>
                  <a:cubicBezTo>
                    <a:pt x="0" y="12400"/>
                    <a:pt x="0" y="12400"/>
                    <a:pt x="0" y="12400"/>
                  </a:cubicBezTo>
                  <a:cubicBezTo>
                    <a:pt x="0" y="17599"/>
                    <a:pt x="4776" y="21599"/>
                    <a:pt x="10800" y="21599"/>
                  </a:cubicBezTo>
                  <a:cubicBezTo>
                    <a:pt x="16823" y="21599"/>
                    <a:pt x="21599" y="17599"/>
                    <a:pt x="21599" y="12400"/>
                  </a:cubicBezTo>
                  <a:cubicBezTo>
                    <a:pt x="21599" y="800"/>
                    <a:pt x="21599" y="800"/>
                    <a:pt x="21599" y="800"/>
                  </a:cubicBezTo>
                  <a:lnTo>
                    <a:pt x="11423" y="8799"/>
                  </a:lnTo>
                  <a:close/>
                </a:path>
              </a:pathLst>
            </a:custGeom>
            <a:solidFill>
              <a:srgbClr val="E3E3E3"/>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cs typeface="Calibri" charset="0"/>
              </a:endParaRPr>
            </a:p>
          </p:txBody>
        </p:sp>
        <p:sp>
          <p:nvSpPr>
            <p:cNvPr id="20494" name="AutoShape 14"/>
            <p:cNvSpPr>
              <a:spLocks/>
            </p:cNvSpPr>
            <p:nvPr/>
          </p:nvSpPr>
          <p:spPr bwMode="auto">
            <a:xfrm>
              <a:off x="63499" y="131763"/>
              <a:ext cx="403226" cy="212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236"/>
                  </a:moveTo>
                  <a:cubicBezTo>
                    <a:pt x="20735" y="16699"/>
                    <a:pt x="20735" y="16699"/>
                    <a:pt x="20735" y="16699"/>
                  </a:cubicBezTo>
                  <a:cubicBezTo>
                    <a:pt x="20735" y="16517"/>
                    <a:pt x="20735" y="16154"/>
                    <a:pt x="20735" y="15973"/>
                  </a:cubicBezTo>
                  <a:cubicBezTo>
                    <a:pt x="20735" y="8712"/>
                    <a:pt x="20735" y="8712"/>
                    <a:pt x="20735" y="8712"/>
                  </a:cubicBezTo>
                  <a:cubicBezTo>
                    <a:pt x="20735" y="8712"/>
                    <a:pt x="20735" y="8712"/>
                    <a:pt x="20735" y="8712"/>
                  </a:cubicBezTo>
                  <a:cubicBezTo>
                    <a:pt x="20735" y="8712"/>
                    <a:pt x="20735" y="8712"/>
                    <a:pt x="20735" y="8712"/>
                  </a:cubicBezTo>
                  <a:cubicBezTo>
                    <a:pt x="20735" y="8531"/>
                    <a:pt x="20735" y="8531"/>
                    <a:pt x="20735" y="8531"/>
                  </a:cubicBezTo>
                  <a:cubicBezTo>
                    <a:pt x="20639" y="8531"/>
                    <a:pt x="20639" y="8531"/>
                    <a:pt x="20639" y="8531"/>
                  </a:cubicBezTo>
                  <a:cubicBezTo>
                    <a:pt x="10367" y="0"/>
                    <a:pt x="10367" y="0"/>
                    <a:pt x="10367" y="0"/>
                  </a:cubicBezTo>
                  <a:cubicBezTo>
                    <a:pt x="0" y="8531"/>
                    <a:pt x="0" y="8531"/>
                    <a:pt x="0" y="8531"/>
                  </a:cubicBezTo>
                  <a:cubicBezTo>
                    <a:pt x="10655" y="16336"/>
                    <a:pt x="10655" y="16336"/>
                    <a:pt x="10655" y="16336"/>
                  </a:cubicBezTo>
                  <a:cubicBezTo>
                    <a:pt x="20063" y="9075"/>
                    <a:pt x="20063" y="9075"/>
                    <a:pt x="20063" y="9075"/>
                  </a:cubicBezTo>
                  <a:cubicBezTo>
                    <a:pt x="20063" y="16699"/>
                    <a:pt x="20063" y="16699"/>
                    <a:pt x="20063" y="16699"/>
                  </a:cubicBezTo>
                  <a:cubicBezTo>
                    <a:pt x="19295" y="21236"/>
                    <a:pt x="19295" y="21236"/>
                    <a:pt x="19295" y="21236"/>
                  </a:cubicBezTo>
                  <a:cubicBezTo>
                    <a:pt x="19871" y="21600"/>
                    <a:pt x="19871" y="21600"/>
                    <a:pt x="19871" y="21600"/>
                  </a:cubicBezTo>
                  <a:cubicBezTo>
                    <a:pt x="20159" y="20329"/>
                    <a:pt x="20159" y="20329"/>
                    <a:pt x="20159" y="20329"/>
                  </a:cubicBezTo>
                  <a:cubicBezTo>
                    <a:pt x="20159" y="21600"/>
                    <a:pt x="20159" y="21600"/>
                    <a:pt x="20159" y="21600"/>
                  </a:cubicBezTo>
                  <a:cubicBezTo>
                    <a:pt x="20735" y="21600"/>
                    <a:pt x="20735" y="21600"/>
                    <a:pt x="20735" y="21600"/>
                  </a:cubicBezTo>
                  <a:cubicBezTo>
                    <a:pt x="20735" y="20329"/>
                    <a:pt x="20735" y="20329"/>
                    <a:pt x="20735" y="20329"/>
                  </a:cubicBezTo>
                  <a:cubicBezTo>
                    <a:pt x="21023" y="21600"/>
                    <a:pt x="21023" y="21600"/>
                    <a:pt x="21023" y="21600"/>
                  </a:cubicBezTo>
                  <a:lnTo>
                    <a:pt x="21599" y="21236"/>
                  </a:lnTo>
                  <a:close/>
                </a:path>
              </a:pathLst>
            </a:custGeom>
            <a:solidFill>
              <a:srgbClr val="E3E3E3"/>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cs typeface="Calibri" charset="0"/>
              </a:endParaRPr>
            </a:p>
          </p:txBody>
        </p:sp>
      </p:grpSp>
      <p:grpSp>
        <p:nvGrpSpPr>
          <p:cNvPr id="7" name="Group 15"/>
          <p:cNvGrpSpPr>
            <a:grpSpLocks/>
          </p:cNvGrpSpPr>
          <p:nvPr/>
        </p:nvGrpSpPr>
        <p:grpSpPr bwMode="auto">
          <a:xfrm>
            <a:off x="11397927" y="952029"/>
            <a:ext cx="732194" cy="732194"/>
            <a:chOff x="0" y="0"/>
            <a:chExt cx="520701" cy="520701"/>
          </a:xfrm>
        </p:grpSpPr>
        <p:sp>
          <p:nvSpPr>
            <p:cNvPr id="20496" name="AutoShape 16"/>
            <p:cNvSpPr>
              <a:spLocks/>
            </p:cNvSpPr>
            <p:nvPr/>
          </p:nvSpPr>
          <p:spPr bwMode="auto">
            <a:xfrm>
              <a:off x="0" y="0"/>
              <a:ext cx="520701" cy="520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3"/>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cs typeface="Calibri" charset="0"/>
              </a:endParaRPr>
            </a:p>
          </p:txBody>
        </p:sp>
        <p:sp>
          <p:nvSpPr>
            <p:cNvPr id="20497" name="AutoShape 17"/>
            <p:cNvSpPr>
              <a:spLocks/>
            </p:cNvSpPr>
            <p:nvPr/>
          </p:nvSpPr>
          <p:spPr bwMode="auto">
            <a:xfrm>
              <a:off x="144463" y="95250"/>
              <a:ext cx="333376" cy="4254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5610"/>
                  </a:moveTo>
                  <a:cubicBezTo>
                    <a:pt x="3367" y="0"/>
                    <a:pt x="3367" y="0"/>
                    <a:pt x="3367" y="0"/>
                  </a:cubicBezTo>
                  <a:cubicBezTo>
                    <a:pt x="1393" y="1361"/>
                    <a:pt x="1393" y="1361"/>
                    <a:pt x="1393" y="1361"/>
                  </a:cubicBezTo>
                  <a:cubicBezTo>
                    <a:pt x="3251" y="3357"/>
                    <a:pt x="3251" y="3357"/>
                    <a:pt x="3251" y="3357"/>
                  </a:cubicBezTo>
                  <a:cubicBezTo>
                    <a:pt x="0" y="7986"/>
                    <a:pt x="0" y="7986"/>
                    <a:pt x="0" y="7986"/>
                  </a:cubicBezTo>
                  <a:cubicBezTo>
                    <a:pt x="2090" y="9983"/>
                    <a:pt x="2090" y="9983"/>
                    <a:pt x="2090" y="9983"/>
                  </a:cubicBezTo>
                  <a:cubicBezTo>
                    <a:pt x="1161" y="10618"/>
                    <a:pt x="1161" y="10618"/>
                    <a:pt x="1161" y="10618"/>
                  </a:cubicBezTo>
                  <a:cubicBezTo>
                    <a:pt x="7200" y="15882"/>
                    <a:pt x="7200" y="15882"/>
                    <a:pt x="7200" y="15882"/>
                  </a:cubicBezTo>
                  <a:cubicBezTo>
                    <a:pt x="3832" y="17243"/>
                    <a:pt x="3832" y="17243"/>
                    <a:pt x="3832" y="17243"/>
                  </a:cubicBezTo>
                  <a:cubicBezTo>
                    <a:pt x="8709" y="21600"/>
                    <a:pt x="8709" y="21600"/>
                    <a:pt x="8709" y="21600"/>
                  </a:cubicBezTo>
                  <a:cubicBezTo>
                    <a:pt x="14051" y="21236"/>
                    <a:pt x="18812" y="18968"/>
                    <a:pt x="21599" y="15610"/>
                  </a:cubicBezTo>
                  <a:close/>
                </a:path>
              </a:pathLst>
            </a:custGeom>
            <a:solidFill>
              <a:schemeClr val="tx1">
                <a:lumMod val="65000"/>
                <a:lumOff val="35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cs typeface="Calibri" charset="0"/>
              </a:endParaRPr>
            </a:p>
          </p:txBody>
        </p:sp>
        <p:sp>
          <p:nvSpPr>
            <p:cNvPr id="20498" name="AutoShape 18"/>
            <p:cNvSpPr>
              <a:spLocks/>
            </p:cNvSpPr>
            <p:nvPr/>
          </p:nvSpPr>
          <p:spPr bwMode="auto">
            <a:xfrm>
              <a:off x="165100" y="93663"/>
              <a:ext cx="3651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3600"/>
                  </a:moveTo>
                  <a:lnTo>
                    <a:pt x="19721" y="0"/>
                  </a:lnTo>
                  <a:lnTo>
                    <a:pt x="0" y="18000"/>
                  </a:lnTo>
                  <a:lnTo>
                    <a:pt x="1878" y="21600"/>
                  </a:lnTo>
                  <a:lnTo>
                    <a:pt x="21600" y="3600"/>
                  </a:lnTo>
                  <a:close/>
                </a:path>
              </a:pathLst>
            </a:custGeom>
            <a:solidFill>
              <a:srgbClr val="E4E4E4"/>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cs typeface="Calibri" charset="0"/>
              </a:endParaRPr>
            </a:p>
          </p:txBody>
        </p:sp>
        <p:sp>
          <p:nvSpPr>
            <p:cNvPr id="20499" name="AutoShape 19"/>
            <p:cNvSpPr>
              <a:spLocks/>
            </p:cNvSpPr>
            <p:nvPr/>
          </p:nvSpPr>
          <p:spPr bwMode="auto">
            <a:xfrm>
              <a:off x="273051" y="258763"/>
              <a:ext cx="65088" cy="49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 y="21599"/>
                  </a:moveTo>
                  <a:lnTo>
                    <a:pt x="21599" y="3483"/>
                  </a:lnTo>
                  <a:lnTo>
                    <a:pt x="18965" y="0"/>
                  </a:lnTo>
                  <a:lnTo>
                    <a:pt x="0" y="18116"/>
                  </a:lnTo>
                  <a:lnTo>
                    <a:pt x="2107" y="21599"/>
                  </a:lnTo>
                  <a:close/>
                </a:path>
              </a:pathLst>
            </a:custGeom>
            <a:solidFill>
              <a:srgbClr val="E4E4E4"/>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cs typeface="Calibri" charset="0"/>
              </a:endParaRPr>
            </a:p>
          </p:txBody>
        </p:sp>
        <p:sp>
          <p:nvSpPr>
            <p:cNvPr id="20500" name="AutoShape 20"/>
            <p:cNvSpPr>
              <a:spLocks/>
            </p:cNvSpPr>
            <p:nvPr/>
          </p:nvSpPr>
          <p:spPr bwMode="auto">
            <a:xfrm>
              <a:off x="144463" y="104775"/>
              <a:ext cx="231775" cy="338139"/>
            </a:xfrm>
            <a:custGeom>
              <a:avLst/>
              <a:gdLst>
                <a:gd name="T0" fmla="+- 0 11314 1028"/>
                <a:gd name="T1" fmla="*/ T0 w 20572"/>
                <a:gd name="T2" fmla="*/ 10800 h 21600"/>
                <a:gd name="T3" fmla="+- 0 11314 1028"/>
                <a:gd name="T4" fmla="*/ T3 w 20572"/>
                <a:gd name="T5" fmla="*/ 10800 h 21600"/>
                <a:gd name="T6" fmla="+- 0 11314 1028"/>
                <a:gd name="T7" fmla="*/ T6 w 20572"/>
                <a:gd name="T8" fmla="*/ 10800 h 21600"/>
                <a:gd name="T9" fmla="+- 0 11314 1028"/>
                <a:gd name="T10" fmla="*/ T9 w 20572"/>
                <a:gd name="T11" fmla="*/ 10800 h 21600"/>
              </a:gdLst>
              <a:ahLst/>
              <a:cxnLst>
                <a:cxn ang="0">
                  <a:pos x="T1" y="T2"/>
                </a:cxn>
                <a:cxn ang="0">
                  <a:pos x="T4" y="T5"/>
                </a:cxn>
                <a:cxn ang="0">
                  <a:pos x="T7" y="T8"/>
                </a:cxn>
                <a:cxn ang="0">
                  <a:pos x="T10" y="T11"/>
                </a:cxn>
              </a:cxnLst>
              <a:rect l="0" t="0" r="r" b="b"/>
              <a:pathLst>
                <a:path w="20572" h="21600">
                  <a:moveTo>
                    <a:pt x="16892" y="18742"/>
                  </a:moveTo>
                  <a:cubicBezTo>
                    <a:pt x="13852" y="18742"/>
                    <a:pt x="13852" y="18742"/>
                    <a:pt x="13852" y="18742"/>
                  </a:cubicBezTo>
                  <a:cubicBezTo>
                    <a:pt x="13852" y="18171"/>
                    <a:pt x="13852" y="18171"/>
                    <a:pt x="13852" y="18171"/>
                  </a:cubicBezTo>
                  <a:cubicBezTo>
                    <a:pt x="13852" y="18057"/>
                    <a:pt x="14012" y="18057"/>
                    <a:pt x="14012" y="17942"/>
                  </a:cubicBezTo>
                  <a:cubicBezTo>
                    <a:pt x="14012" y="17257"/>
                    <a:pt x="13371" y="16685"/>
                    <a:pt x="12412" y="16457"/>
                  </a:cubicBezTo>
                  <a:cubicBezTo>
                    <a:pt x="12412" y="15885"/>
                    <a:pt x="12412" y="15885"/>
                    <a:pt x="12412" y="15885"/>
                  </a:cubicBezTo>
                  <a:cubicBezTo>
                    <a:pt x="12891" y="15771"/>
                    <a:pt x="13212" y="15657"/>
                    <a:pt x="13532" y="15542"/>
                  </a:cubicBezTo>
                  <a:cubicBezTo>
                    <a:pt x="13691" y="15542"/>
                    <a:pt x="13691" y="15542"/>
                    <a:pt x="13691" y="15542"/>
                  </a:cubicBezTo>
                  <a:cubicBezTo>
                    <a:pt x="20572" y="12228"/>
                    <a:pt x="20572" y="12228"/>
                    <a:pt x="20572" y="12228"/>
                  </a:cubicBezTo>
                  <a:cubicBezTo>
                    <a:pt x="19772" y="11428"/>
                    <a:pt x="19772" y="11428"/>
                    <a:pt x="19772" y="11428"/>
                  </a:cubicBezTo>
                  <a:cubicBezTo>
                    <a:pt x="12732" y="14742"/>
                    <a:pt x="12732" y="14742"/>
                    <a:pt x="12732" y="14742"/>
                  </a:cubicBezTo>
                  <a:cubicBezTo>
                    <a:pt x="12891" y="14742"/>
                    <a:pt x="12891" y="14742"/>
                    <a:pt x="12891" y="14742"/>
                  </a:cubicBezTo>
                  <a:cubicBezTo>
                    <a:pt x="8572" y="15199"/>
                    <a:pt x="4411" y="13942"/>
                    <a:pt x="2651" y="11314"/>
                  </a:cubicBezTo>
                  <a:cubicBezTo>
                    <a:pt x="1051" y="8914"/>
                    <a:pt x="2012" y="6057"/>
                    <a:pt x="4732" y="4000"/>
                  </a:cubicBezTo>
                  <a:cubicBezTo>
                    <a:pt x="12252" y="11885"/>
                    <a:pt x="12252" y="11885"/>
                    <a:pt x="12252" y="11885"/>
                  </a:cubicBezTo>
                  <a:cubicBezTo>
                    <a:pt x="15611" y="10171"/>
                    <a:pt x="15611" y="10171"/>
                    <a:pt x="15611" y="10171"/>
                  </a:cubicBezTo>
                  <a:cubicBezTo>
                    <a:pt x="6011" y="800"/>
                    <a:pt x="6011" y="800"/>
                    <a:pt x="6011" y="800"/>
                  </a:cubicBezTo>
                  <a:cubicBezTo>
                    <a:pt x="5532" y="1028"/>
                    <a:pt x="5532" y="1028"/>
                    <a:pt x="5532" y="1028"/>
                  </a:cubicBezTo>
                  <a:cubicBezTo>
                    <a:pt x="4411" y="0"/>
                    <a:pt x="4411" y="0"/>
                    <a:pt x="4411" y="0"/>
                  </a:cubicBezTo>
                  <a:cubicBezTo>
                    <a:pt x="2651" y="914"/>
                    <a:pt x="2651" y="914"/>
                    <a:pt x="2651" y="914"/>
                  </a:cubicBezTo>
                  <a:cubicBezTo>
                    <a:pt x="3612" y="1942"/>
                    <a:pt x="3612" y="1942"/>
                    <a:pt x="3612" y="1942"/>
                  </a:cubicBezTo>
                  <a:cubicBezTo>
                    <a:pt x="3132" y="2171"/>
                    <a:pt x="3132" y="2171"/>
                    <a:pt x="3132" y="2171"/>
                  </a:cubicBezTo>
                  <a:cubicBezTo>
                    <a:pt x="3771" y="2971"/>
                    <a:pt x="3771" y="2971"/>
                    <a:pt x="3771" y="2971"/>
                  </a:cubicBezTo>
                  <a:cubicBezTo>
                    <a:pt x="251" y="5257"/>
                    <a:pt x="-1028" y="8800"/>
                    <a:pt x="891" y="11885"/>
                  </a:cubicBezTo>
                  <a:cubicBezTo>
                    <a:pt x="2651" y="14514"/>
                    <a:pt x="7772" y="16114"/>
                    <a:pt x="11451" y="15885"/>
                  </a:cubicBezTo>
                  <a:cubicBezTo>
                    <a:pt x="11451" y="16457"/>
                    <a:pt x="11451" y="16457"/>
                    <a:pt x="11451" y="16457"/>
                  </a:cubicBezTo>
                  <a:cubicBezTo>
                    <a:pt x="10492" y="16685"/>
                    <a:pt x="9852" y="17257"/>
                    <a:pt x="9852" y="17942"/>
                  </a:cubicBezTo>
                  <a:cubicBezTo>
                    <a:pt x="9852" y="18742"/>
                    <a:pt x="9852" y="18742"/>
                    <a:pt x="9852" y="18742"/>
                  </a:cubicBezTo>
                  <a:cubicBezTo>
                    <a:pt x="6971" y="18742"/>
                    <a:pt x="6971" y="18742"/>
                    <a:pt x="6971" y="18742"/>
                  </a:cubicBezTo>
                  <a:cubicBezTo>
                    <a:pt x="5851" y="18742"/>
                    <a:pt x="5051" y="19428"/>
                    <a:pt x="5051" y="20228"/>
                  </a:cubicBezTo>
                  <a:cubicBezTo>
                    <a:pt x="5051" y="20914"/>
                    <a:pt x="5851" y="21599"/>
                    <a:pt x="6971" y="21599"/>
                  </a:cubicBezTo>
                  <a:cubicBezTo>
                    <a:pt x="16892" y="21599"/>
                    <a:pt x="16892" y="21599"/>
                    <a:pt x="16892" y="21599"/>
                  </a:cubicBezTo>
                  <a:cubicBezTo>
                    <a:pt x="18012" y="21599"/>
                    <a:pt x="18812" y="20914"/>
                    <a:pt x="18812" y="20228"/>
                  </a:cubicBezTo>
                  <a:cubicBezTo>
                    <a:pt x="18812" y="19428"/>
                    <a:pt x="18012" y="18742"/>
                    <a:pt x="16892" y="18742"/>
                  </a:cubicBezTo>
                  <a:close/>
                </a:path>
              </a:pathLst>
            </a:custGeom>
            <a:solidFill>
              <a:srgbClr val="E4E4E4"/>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cs typeface="Calibri" charset="0"/>
              </a:endParaRPr>
            </a:p>
          </p:txBody>
        </p:sp>
      </p:grpSp>
      <p:grpSp>
        <p:nvGrpSpPr>
          <p:cNvPr id="8" name="Group 21"/>
          <p:cNvGrpSpPr>
            <a:grpSpLocks/>
          </p:cNvGrpSpPr>
          <p:nvPr/>
        </p:nvGrpSpPr>
        <p:grpSpPr bwMode="auto">
          <a:xfrm>
            <a:off x="11181903" y="4336405"/>
            <a:ext cx="747820" cy="747820"/>
            <a:chOff x="-1" y="-1"/>
            <a:chExt cx="530228" cy="530228"/>
          </a:xfrm>
        </p:grpSpPr>
        <p:sp>
          <p:nvSpPr>
            <p:cNvPr id="3" name="AutoShape 22"/>
            <p:cNvSpPr>
              <a:spLocks/>
            </p:cNvSpPr>
            <p:nvPr/>
          </p:nvSpPr>
          <p:spPr bwMode="auto">
            <a:xfrm>
              <a:off x="-1" y="-1"/>
              <a:ext cx="530228" cy="53022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4"/>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cs typeface="Calibri" charset="0"/>
              </a:endParaRPr>
            </a:p>
          </p:txBody>
        </p:sp>
        <p:sp>
          <p:nvSpPr>
            <p:cNvPr id="20503" name="AutoShape 23"/>
            <p:cNvSpPr>
              <a:spLocks/>
            </p:cNvSpPr>
            <p:nvPr/>
          </p:nvSpPr>
          <p:spPr bwMode="auto">
            <a:xfrm>
              <a:off x="147196" y="125037"/>
              <a:ext cx="379865" cy="4051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079"/>
                  </a:moveTo>
                  <a:cubicBezTo>
                    <a:pt x="12735" y="0"/>
                    <a:pt x="12735" y="0"/>
                    <a:pt x="12735" y="0"/>
                  </a:cubicBezTo>
                  <a:cubicBezTo>
                    <a:pt x="8049" y="286"/>
                    <a:pt x="8049" y="286"/>
                    <a:pt x="8049" y="286"/>
                  </a:cubicBezTo>
                  <a:cubicBezTo>
                    <a:pt x="203" y="286"/>
                    <a:pt x="203" y="286"/>
                    <a:pt x="203" y="286"/>
                  </a:cubicBezTo>
                  <a:cubicBezTo>
                    <a:pt x="407" y="8123"/>
                    <a:pt x="407" y="8123"/>
                    <a:pt x="407" y="8123"/>
                  </a:cubicBezTo>
                  <a:cubicBezTo>
                    <a:pt x="0" y="14623"/>
                    <a:pt x="0" y="14623"/>
                    <a:pt x="0" y="14623"/>
                  </a:cubicBezTo>
                  <a:cubicBezTo>
                    <a:pt x="6724" y="21599"/>
                    <a:pt x="6724" y="21599"/>
                    <a:pt x="6724" y="21599"/>
                  </a:cubicBezTo>
                  <a:cubicBezTo>
                    <a:pt x="14366" y="21504"/>
                    <a:pt x="20683" y="16056"/>
                    <a:pt x="21600" y="9079"/>
                  </a:cubicBezTo>
                  <a:close/>
                </a:path>
              </a:pathLst>
            </a:custGeom>
            <a:solidFill>
              <a:schemeClr val="tx1">
                <a:lumMod val="65000"/>
                <a:lumOff val="35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cs typeface="Calibri" charset="0"/>
              </a:endParaRPr>
            </a:p>
          </p:txBody>
        </p:sp>
        <p:sp>
          <p:nvSpPr>
            <p:cNvPr id="20504" name="AutoShape 24"/>
            <p:cNvSpPr>
              <a:spLocks/>
            </p:cNvSpPr>
            <p:nvPr/>
          </p:nvSpPr>
          <p:spPr bwMode="auto">
            <a:xfrm>
              <a:off x="147196" y="125037"/>
              <a:ext cx="234250" cy="2817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04" y="0"/>
                  </a:moveTo>
                  <a:cubicBezTo>
                    <a:pt x="1163" y="275"/>
                    <a:pt x="1163" y="275"/>
                    <a:pt x="1163" y="275"/>
                  </a:cubicBezTo>
                  <a:cubicBezTo>
                    <a:pt x="498" y="275"/>
                    <a:pt x="0" y="687"/>
                    <a:pt x="0" y="1238"/>
                  </a:cubicBezTo>
                  <a:cubicBezTo>
                    <a:pt x="166" y="20499"/>
                    <a:pt x="166" y="20499"/>
                    <a:pt x="166" y="20499"/>
                  </a:cubicBezTo>
                  <a:cubicBezTo>
                    <a:pt x="166" y="21049"/>
                    <a:pt x="830" y="21599"/>
                    <a:pt x="1495" y="21599"/>
                  </a:cubicBezTo>
                  <a:cubicBezTo>
                    <a:pt x="20270" y="21324"/>
                    <a:pt x="20270" y="21324"/>
                    <a:pt x="20270" y="21324"/>
                  </a:cubicBezTo>
                  <a:cubicBezTo>
                    <a:pt x="21101" y="21324"/>
                    <a:pt x="21600" y="20912"/>
                    <a:pt x="21600" y="20361"/>
                  </a:cubicBezTo>
                  <a:cubicBezTo>
                    <a:pt x="21267" y="1100"/>
                    <a:pt x="21267" y="1100"/>
                    <a:pt x="21267" y="1100"/>
                  </a:cubicBezTo>
                  <a:cubicBezTo>
                    <a:pt x="21267" y="550"/>
                    <a:pt x="20769" y="0"/>
                    <a:pt x="20104" y="0"/>
                  </a:cubicBezTo>
                  <a:close/>
                  <a:moveTo>
                    <a:pt x="4486" y="18298"/>
                  </a:moveTo>
                  <a:cubicBezTo>
                    <a:pt x="3655" y="18298"/>
                    <a:pt x="2990" y="17885"/>
                    <a:pt x="2990" y="17197"/>
                  </a:cubicBezTo>
                  <a:cubicBezTo>
                    <a:pt x="2990" y="16509"/>
                    <a:pt x="3655" y="16096"/>
                    <a:pt x="4319" y="16096"/>
                  </a:cubicBezTo>
                  <a:cubicBezTo>
                    <a:pt x="5150" y="16096"/>
                    <a:pt x="5815" y="16509"/>
                    <a:pt x="5815" y="17197"/>
                  </a:cubicBezTo>
                  <a:cubicBezTo>
                    <a:pt x="5815" y="17747"/>
                    <a:pt x="5150" y="18298"/>
                    <a:pt x="4486" y="18298"/>
                  </a:cubicBezTo>
                  <a:close/>
                  <a:moveTo>
                    <a:pt x="4319" y="14721"/>
                  </a:moveTo>
                  <a:cubicBezTo>
                    <a:pt x="3655" y="14721"/>
                    <a:pt x="2990" y="14308"/>
                    <a:pt x="2990" y="13620"/>
                  </a:cubicBezTo>
                  <a:cubicBezTo>
                    <a:pt x="2990" y="13070"/>
                    <a:pt x="3489" y="12519"/>
                    <a:pt x="4319" y="12519"/>
                  </a:cubicBezTo>
                  <a:cubicBezTo>
                    <a:pt x="5150" y="12519"/>
                    <a:pt x="5649" y="12932"/>
                    <a:pt x="5649" y="13620"/>
                  </a:cubicBezTo>
                  <a:cubicBezTo>
                    <a:pt x="5649" y="14308"/>
                    <a:pt x="5150" y="14721"/>
                    <a:pt x="4319" y="14721"/>
                  </a:cubicBezTo>
                  <a:close/>
                  <a:moveTo>
                    <a:pt x="4319" y="11281"/>
                  </a:moveTo>
                  <a:cubicBezTo>
                    <a:pt x="3489" y="11281"/>
                    <a:pt x="2990" y="10731"/>
                    <a:pt x="2990" y="10043"/>
                  </a:cubicBezTo>
                  <a:cubicBezTo>
                    <a:pt x="2824" y="9492"/>
                    <a:pt x="3489" y="8942"/>
                    <a:pt x="4319" y="8942"/>
                  </a:cubicBezTo>
                  <a:cubicBezTo>
                    <a:pt x="4984" y="8942"/>
                    <a:pt x="5649" y="9492"/>
                    <a:pt x="5649" y="10043"/>
                  </a:cubicBezTo>
                  <a:cubicBezTo>
                    <a:pt x="5649" y="10731"/>
                    <a:pt x="4984" y="11281"/>
                    <a:pt x="4319" y="11281"/>
                  </a:cubicBezTo>
                  <a:close/>
                  <a:moveTo>
                    <a:pt x="8640" y="18298"/>
                  </a:moveTo>
                  <a:cubicBezTo>
                    <a:pt x="7975" y="18298"/>
                    <a:pt x="7310" y="17747"/>
                    <a:pt x="7310" y="17197"/>
                  </a:cubicBezTo>
                  <a:cubicBezTo>
                    <a:pt x="7310" y="16509"/>
                    <a:pt x="7975" y="15959"/>
                    <a:pt x="8640" y="15959"/>
                  </a:cubicBezTo>
                  <a:cubicBezTo>
                    <a:pt x="9470" y="15959"/>
                    <a:pt x="9969" y="16509"/>
                    <a:pt x="9969" y="17197"/>
                  </a:cubicBezTo>
                  <a:cubicBezTo>
                    <a:pt x="10135" y="17747"/>
                    <a:pt x="9470" y="18298"/>
                    <a:pt x="8640" y="18298"/>
                  </a:cubicBezTo>
                  <a:close/>
                  <a:moveTo>
                    <a:pt x="8640" y="14721"/>
                  </a:moveTo>
                  <a:cubicBezTo>
                    <a:pt x="7809" y="14721"/>
                    <a:pt x="7310" y="14170"/>
                    <a:pt x="7310" y="13620"/>
                  </a:cubicBezTo>
                  <a:cubicBezTo>
                    <a:pt x="7310" y="12932"/>
                    <a:pt x="7809" y="12519"/>
                    <a:pt x="8640" y="12519"/>
                  </a:cubicBezTo>
                  <a:cubicBezTo>
                    <a:pt x="9304" y="12519"/>
                    <a:pt x="9969" y="12932"/>
                    <a:pt x="9969" y="13620"/>
                  </a:cubicBezTo>
                  <a:cubicBezTo>
                    <a:pt x="9969" y="14170"/>
                    <a:pt x="9470" y="14721"/>
                    <a:pt x="8640" y="14721"/>
                  </a:cubicBezTo>
                  <a:close/>
                  <a:moveTo>
                    <a:pt x="8640" y="11143"/>
                  </a:moveTo>
                  <a:cubicBezTo>
                    <a:pt x="7809" y="11143"/>
                    <a:pt x="7144" y="10731"/>
                    <a:pt x="7144" y="10043"/>
                  </a:cubicBezTo>
                  <a:cubicBezTo>
                    <a:pt x="7144" y="9492"/>
                    <a:pt x="7809" y="8942"/>
                    <a:pt x="8640" y="8942"/>
                  </a:cubicBezTo>
                  <a:cubicBezTo>
                    <a:pt x="9304" y="8942"/>
                    <a:pt x="9969" y="9355"/>
                    <a:pt x="9969" y="10043"/>
                  </a:cubicBezTo>
                  <a:cubicBezTo>
                    <a:pt x="9969" y="10593"/>
                    <a:pt x="9304" y="11143"/>
                    <a:pt x="8640" y="11143"/>
                  </a:cubicBezTo>
                  <a:close/>
                  <a:moveTo>
                    <a:pt x="12960" y="18298"/>
                  </a:moveTo>
                  <a:cubicBezTo>
                    <a:pt x="12295" y="18298"/>
                    <a:pt x="11630" y="17747"/>
                    <a:pt x="11630" y="17059"/>
                  </a:cubicBezTo>
                  <a:cubicBezTo>
                    <a:pt x="11630" y="16509"/>
                    <a:pt x="12129" y="15959"/>
                    <a:pt x="12960" y="15959"/>
                  </a:cubicBezTo>
                  <a:cubicBezTo>
                    <a:pt x="13790" y="15959"/>
                    <a:pt x="14289" y="16509"/>
                    <a:pt x="14289" y="17059"/>
                  </a:cubicBezTo>
                  <a:cubicBezTo>
                    <a:pt x="14289" y="17747"/>
                    <a:pt x="13790" y="18298"/>
                    <a:pt x="12960" y="18298"/>
                  </a:cubicBezTo>
                  <a:close/>
                  <a:moveTo>
                    <a:pt x="12960" y="14721"/>
                  </a:moveTo>
                  <a:cubicBezTo>
                    <a:pt x="12129" y="14721"/>
                    <a:pt x="11630" y="14170"/>
                    <a:pt x="11464" y="13620"/>
                  </a:cubicBezTo>
                  <a:cubicBezTo>
                    <a:pt x="11464" y="12932"/>
                    <a:pt x="12129" y="12382"/>
                    <a:pt x="12960" y="12382"/>
                  </a:cubicBezTo>
                  <a:cubicBezTo>
                    <a:pt x="13624" y="12382"/>
                    <a:pt x="14289" y="12932"/>
                    <a:pt x="14289" y="13482"/>
                  </a:cubicBezTo>
                  <a:cubicBezTo>
                    <a:pt x="14289" y="14170"/>
                    <a:pt x="13624" y="14721"/>
                    <a:pt x="12960" y="14721"/>
                  </a:cubicBezTo>
                  <a:close/>
                  <a:moveTo>
                    <a:pt x="12960" y="11143"/>
                  </a:moveTo>
                  <a:cubicBezTo>
                    <a:pt x="12129" y="11143"/>
                    <a:pt x="11464" y="10593"/>
                    <a:pt x="11464" y="10043"/>
                  </a:cubicBezTo>
                  <a:cubicBezTo>
                    <a:pt x="11464" y="9355"/>
                    <a:pt x="12129" y="8942"/>
                    <a:pt x="12793" y="8805"/>
                  </a:cubicBezTo>
                  <a:cubicBezTo>
                    <a:pt x="13624" y="8805"/>
                    <a:pt x="14289" y="9355"/>
                    <a:pt x="14289" y="10043"/>
                  </a:cubicBezTo>
                  <a:cubicBezTo>
                    <a:pt x="14289" y="10593"/>
                    <a:pt x="13624" y="11143"/>
                    <a:pt x="12960" y="11143"/>
                  </a:cubicBezTo>
                  <a:close/>
                  <a:moveTo>
                    <a:pt x="18775" y="17059"/>
                  </a:moveTo>
                  <a:cubicBezTo>
                    <a:pt x="18775" y="17747"/>
                    <a:pt x="18110" y="18298"/>
                    <a:pt x="17280" y="18298"/>
                  </a:cubicBezTo>
                  <a:cubicBezTo>
                    <a:pt x="16449" y="18298"/>
                    <a:pt x="15784" y="17747"/>
                    <a:pt x="15784" y="17059"/>
                  </a:cubicBezTo>
                  <a:cubicBezTo>
                    <a:pt x="15784" y="13620"/>
                    <a:pt x="15784" y="13620"/>
                    <a:pt x="15784" y="13620"/>
                  </a:cubicBezTo>
                  <a:cubicBezTo>
                    <a:pt x="15784" y="12932"/>
                    <a:pt x="16449" y="12382"/>
                    <a:pt x="17113" y="12382"/>
                  </a:cubicBezTo>
                  <a:cubicBezTo>
                    <a:pt x="17944" y="12382"/>
                    <a:pt x="18609" y="12932"/>
                    <a:pt x="18609" y="13620"/>
                  </a:cubicBezTo>
                  <a:lnTo>
                    <a:pt x="18775" y="17059"/>
                  </a:lnTo>
                  <a:close/>
                  <a:moveTo>
                    <a:pt x="15784" y="10043"/>
                  </a:moveTo>
                  <a:cubicBezTo>
                    <a:pt x="15784" y="9355"/>
                    <a:pt x="16449" y="8805"/>
                    <a:pt x="17113" y="8805"/>
                  </a:cubicBezTo>
                  <a:cubicBezTo>
                    <a:pt x="17944" y="8805"/>
                    <a:pt x="18609" y="9355"/>
                    <a:pt x="18609" y="9905"/>
                  </a:cubicBezTo>
                  <a:cubicBezTo>
                    <a:pt x="18609" y="10593"/>
                    <a:pt x="17944" y="11143"/>
                    <a:pt x="17113" y="11143"/>
                  </a:cubicBezTo>
                  <a:cubicBezTo>
                    <a:pt x="16449" y="11143"/>
                    <a:pt x="15784" y="10593"/>
                    <a:pt x="15784" y="10043"/>
                  </a:cubicBezTo>
                  <a:close/>
                  <a:moveTo>
                    <a:pt x="16615" y="6053"/>
                  </a:moveTo>
                  <a:cubicBezTo>
                    <a:pt x="4818" y="6191"/>
                    <a:pt x="4818" y="6191"/>
                    <a:pt x="4818" y="6191"/>
                  </a:cubicBezTo>
                  <a:cubicBezTo>
                    <a:pt x="3323" y="6191"/>
                    <a:pt x="2326" y="5228"/>
                    <a:pt x="2326" y="4127"/>
                  </a:cubicBezTo>
                  <a:cubicBezTo>
                    <a:pt x="2326" y="3026"/>
                    <a:pt x="3323" y="2201"/>
                    <a:pt x="4652" y="2201"/>
                  </a:cubicBezTo>
                  <a:cubicBezTo>
                    <a:pt x="16615" y="2063"/>
                    <a:pt x="16615" y="2063"/>
                    <a:pt x="16615" y="2063"/>
                  </a:cubicBezTo>
                  <a:cubicBezTo>
                    <a:pt x="17944" y="2063"/>
                    <a:pt x="19107" y="2889"/>
                    <a:pt x="19107" y="3989"/>
                  </a:cubicBezTo>
                  <a:cubicBezTo>
                    <a:pt x="19107" y="5090"/>
                    <a:pt x="17944" y="6053"/>
                    <a:pt x="16615" y="6053"/>
                  </a:cubicBezTo>
                  <a:close/>
                </a:path>
              </a:pathLst>
            </a:custGeom>
            <a:solidFill>
              <a:srgbClr val="E9E9E9"/>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cs typeface="Calibri" charset="0"/>
              </a:endParaRPr>
            </a:p>
          </p:txBody>
        </p:sp>
      </p:grpSp>
      <p:grpSp>
        <p:nvGrpSpPr>
          <p:cNvPr id="9" name="Group 25"/>
          <p:cNvGrpSpPr>
            <a:grpSpLocks/>
          </p:cNvGrpSpPr>
          <p:nvPr/>
        </p:nvGrpSpPr>
        <p:grpSpPr bwMode="auto">
          <a:xfrm>
            <a:off x="4514063" y="1732264"/>
            <a:ext cx="3515872" cy="4562820"/>
            <a:chOff x="-1" y="0"/>
            <a:chExt cx="2500315" cy="3244407"/>
          </a:xfrm>
        </p:grpSpPr>
        <p:grpSp>
          <p:nvGrpSpPr>
            <p:cNvPr id="10" name="Group 27"/>
            <p:cNvGrpSpPr>
              <a:grpSpLocks/>
            </p:cNvGrpSpPr>
            <p:nvPr/>
          </p:nvGrpSpPr>
          <p:grpSpPr bwMode="auto">
            <a:xfrm>
              <a:off x="-1" y="0"/>
              <a:ext cx="2500315" cy="3244407"/>
              <a:chOff x="-1" y="0"/>
              <a:chExt cx="2500315" cy="3244407"/>
            </a:xfrm>
          </p:grpSpPr>
          <p:sp>
            <p:nvSpPr>
              <p:cNvPr id="20508" name="AutoShape 28"/>
              <p:cNvSpPr>
                <a:spLocks/>
              </p:cNvSpPr>
              <p:nvPr/>
            </p:nvSpPr>
            <p:spPr bwMode="auto">
              <a:xfrm>
                <a:off x="-1" y="0"/>
                <a:ext cx="2500315" cy="32444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92" y="0"/>
                    </a:moveTo>
                    <a:cubicBezTo>
                      <a:pt x="1107" y="0"/>
                      <a:pt x="1107" y="0"/>
                      <a:pt x="1107" y="0"/>
                    </a:cubicBezTo>
                    <a:cubicBezTo>
                      <a:pt x="494" y="0"/>
                      <a:pt x="0" y="380"/>
                      <a:pt x="0" y="852"/>
                    </a:cubicBezTo>
                    <a:cubicBezTo>
                      <a:pt x="0" y="20747"/>
                      <a:pt x="0" y="20747"/>
                      <a:pt x="0" y="20747"/>
                    </a:cubicBezTo>
                    <a:cubicBezTo>
                      <a:pt x="0" y="21219"/>
                      <a:pt x="494" y="21600"/>
                      <a:pt x="1107" y="21600"/>
                    </a:cubicBezTo>
                    <a:cubicBezTo>
                      <a:pt x="20492" y="21600"/>
                      <a:pt x="20492" y="21600"/>
                      <a:pt x="20492" y="21600"/>
                    </a:cubicBezTo>
                    <a:cubicBezTo>
                      <a:pt x="21105" y="21600"/>
                      <a:pt x="21599" y="21219"/>
                      <a:pt x="21599" y="20747"/>
                    </a:cubicBezTo>
                    <a:cubicBezTo>
                      <a:pt x="21599" y="852"/>
                      <a:pt x="21599" y="852"/>
                      <a:pt x="21599" y="852"/>
                    </a:cubicBezTo>
                    <a:cubicBezTo>
                      <a:pt x="21599" y="380"/>
                      <a:pt x="21105" y="0"/>
                      <a:pt x="20492" y="0"/>
                    </a:cubicBezTo>
                    <a:close/>
                    <a:moveTo>
                      <a:pt x="19521" y="19697"/>
                    </a:moveTo>
                    <a:cubicBezTo>
                      <a:pt x="2129" y="19697"/>
                      <a:pt x="2129" y="19697"/>
                      <a:pt x="2129" y="19697"/>
                    </a:cubicBezTo>
                    <a:cubicBezTo>
                      <a:pt x="2129" y="1837"/>
                      <a:pt x="2129" y="1837"/>
                      <a:pt x="2129" y="1837"/>
                    </a:cubicBezTo>
                    <a:cubicBezTo>
                      <a:pt x="19521" y="1837"/>
                      <a:pt x="19521" y="1837"/>
                      <a:pt x="19521" y="1837"/>
                    </a:cubicBezTo>
                    <a:lnTo>
                      <a:pt x="19521" y="19697"/>
                    </a:lnTo>
                    <a:close/>
                  </a:path>
                </a:pathLst>
              </a:custGeom>
              <a:solidFill>
                <a:srgbClr val="00000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cs typeface="Calibri" charset="0"/>
                </a:endParaRPr>
              </a:p>
            </p:txBody>
          </p:sp>
          <p:sp>
            <p:nvSpPr>
              <p:cNvPr id="20509" name="AutoShape 29"/>
              <p:cNvSpPr>
                <a:spLocks/>
              </p:cNvSpPr>
              <p:nvPr/>
            </p:nvSpPr>
            <p:spPr bwMode="auto">
              <a:xfrm>
                <a:off x="1174750" y="3017426"/>
                <a:ext cx="177800" cy="1761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44444"/>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cs typeface="Calibri" charset="0"/>
                </a:endParaRPr>
              </a:p>
            </p:txBody>
          </p:sp>
          <p:sp>
            <p:nvSpPr>
              <p:cNvPr id="20510" name="AutoShape 30"/>
              <p:cNvSpPr>
                <a:spLocks/>
              </p:cNvSpPr>
              <p:nvPr/>
            </p:nvSpPr>
            <p:spPr bwMode="auto">
              <a:xfrm>
                <a:off x="1228725" y="109523"/>
                <a:ext cx="49213" cy="4920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44444"/>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cs typeface="Calibri" charset="0"/>
                </a:endParaRPr>
              </a:p>
            </p:txBody>
          </p:sp>
        </p:grpSp>
        <p:sp>
          <p:nvSpPr>
            <p:cNvPr id="20511" name="AutoShape 31"/>
            <p:cNvSpPr>
              <a:spLocks/>
            </p:cNvSpPr>
            <p:nvPr/>
          </p:nvSpPr>
          <p:spPr bwMode="auto">
            <a:xfrm rot="10800000">
              <a:off x="1049338" y="11111"/>
              <a:ext cx="1435101" cy="2315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0" y="0"/>
                  </a:lnTo>
                  <a:lnTo>
                    <a:pt x="21599" y="21599"/>
                  </a:lnTo>
                  <a:close/>
                </a:path>
              </a:pathLst>
            </a:custGeom>
            <a:solidFill>
              <a:srgbClr val="F2F2F2">
                <a:alpha val="20000"/>
              </a:srgb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sz="2669">
                <a:solidFill>
                  <a:srgbClr val="FFFFFF"/>
                </a:solidFill>
                <a:cs typeface="Calibri" charset="0"/>
              </a:endParaRPr>
            </a:p>
          </p:txBody>
        </p:sp>
      </p:grpSp>
      <p:sp>
        <p:nvSpPr>
          <p:cNvPr id="4" name="矩形 3"/>
          <p:cNvSpPr/>
          <p:nvPr/>
        </p:nvSpPr>
        <p:spPr>
          <a:xfrm>
            <a:off x="4845199" y="2140776"/>
            <a:ext cx="2880320" cy="3763657"/>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Group 32"/>
          <p:cNvGrpSpPr>
            <a:grpSpLocks/>
          </p:cNvGrpSpPr>
          <p:nvPr/>
        </p:nvGrpSpPr>
        <p:grpSpPr bwMode="auto">
          <a:xfrm>
            <a:off x="5043119" y="5116430"/>
            <a:ext cx="1073735" cy="2116220"/>
            <a:chOff x="0" y="0"/>
            <a:chExt cx="762745" cy="1504951"/>
          </a:xfrm>
        </p:grpSpPr>
        <p:sp>
          <p:nvSpPr>
            <p:cNvPr id="20513" name="AutoShape 33"/>
            <p:cNvSpPr>
              <a:spLocks/>
            </p:cNvSpPr>
            <p:nvPr/>
          </p:nvSpPr>
          <p:spPr bwMode="auto">
            <a:xfrm>
              <a:off x="0" y="0"/>
              <a:ext cx="762745" cy="1504951"/>
            </a:xfrm>
            <a:custGeom>
              <a:avLst/>
              <a:gdLst>
                <a:gd name="T0" fmla="+- 0 10879 158"/>
                <a:gd name="T1" fmla="*/ T0 w 21442"/>
                <a:gd name="T2" fmla="*/ 10800 h 21600"/>
                <a:gd name="T3" fmla="+- 0 10879 158"/>
                <a:gd name="T4" fmla="*/ T3 w 21442"/>
                <a:gd name="T5" fmla="*/ 10800 h 21600"/>
                <a:gd name="T6" fmla="+- 0 10879 158"/>
                <a:gd name="T7" fmla="*/ T6 w 21442"/>
                <a:gd name="T8" fmla="*/ 10800 h 21600"/>
                <a:gd name="T9" fmla="+- 0 10879 158"/>
                <a:gd name="T10" fmla="*/ T9 w 21442"/>
                <a:gd name="T11" fmla="*/ 10800 h 21600"/>
              </a:gdLst>
              <a:ahLst/>
              <a:cxnLst>
                <a:cxn ang="0">
                  <a:pos x="T1" y="T2"/>
                </a:cxn>
                <a:cxn ang="0">
                  <a:pos x="T4" y="T5"/>
                </a:cxn>
                <a:cxn ang="0">
                  <a:pos x="T7" y="T8"/>
                </a:cxn>
                <a:cxn ang="0">
                  <a:pos x="T10" y="T11"/>
                </a:cxn>
              </a:cxnLst>
              <a:rect l="0" t="0" r="r" b="b"/>
              <a:pathLst>
                <a:path w="21442" h="21600">
                  <a:moveTo>
                    <a:pt x="1659" y="11288"/>
                  </a:moveTo>
                  <a:cubicBezTo>
                    <a:pt x="1659" y="11288"/>
                    <a:pt x="1659" y="11288"/>
                    <a:pt x="1659" y="11288"/>
                  </a:cubicBezTo>
                  <a:cubicBezTo>
                    <a:pt x="2729" y="13025"/>
                    <a:pt x="2729" y="13025"/>
                    <a:pt x="2729" y="13025"/>
                  </a:cubicBezTo>
                  <a:cubicBezTo>
                    <a:pt x="4226" y="15250"/>
                    <a:pt x="6792" y="15901"/>
                    <a:pt x="8289" y="16118"/>
                  </a:cubicBezTo>
                  <a:cubicBezTo>
                    <a:pt x="7647" y="21600"/>
                    <a:pt x="7647" y="21600"/>
                    <a:pt x="7647" y="21600"/>
                  </a:cubicBezTo>
                  <a:cubicBezTo>
                    <a:pt x="18768" y="21600"/>
                    <a:pt x="18768" y="21600"/>
                    <a:pt x="18768" y="21600"/>
                  </a:cubicBezTo>
                  <a:cubicBezTo>
                    <a:pt x="17913" y="15901"/>
                    <a:pt x="17913" y="15901"/>
                    <a:pt x="17913" y="15901"/>
                  </a:cubicBezTo>
                  <a:cubicBezTo>
                    <a:pt x="19838" y="15413"/>
                    <a:pt x="21441" y="14110"/>
                    <a:pt x="21441" y="11234"/>
                  </a:cubicBezTo>
                  <a:cubicBezTo>
                    <a:pt x="21441" y="8194"/>
                    <a:pt x="21441" y="8194"/>
                    <a:pt x="21441" y="8194"/>
                  </a:cubicBezTo>
                  <a:cubicBezTo>
                    <a:pt x="21441" y="7597"/>
                    <a:pt x="20479" y="7109"/>
                    <a:pt x="19303" y="7109"/>
                  </a:cubicBezTo>
                  <a:cubicBezTo>
                    <a:pt x="19089" y="7109"/>
                    <a:pt x="19089" y="7109"/>
                    <a:pt x="19089" y="7109"/>
                  </a:cubicBezTo>
                  <a:cubicBezTo>
                    <a:pt x="18768" y="7109"/>
                    <a:pt x="18447" y="7218"/>
                    <a:pt x="18234" y="7380"/>
                  </a:cubicBezTo>
                  <a:cubicBezTo>
                    <a:pt x="18127" y="6892"/>
                    <a:pt x="17378" y="6566"/>
                    <a:pt x="16523" y="6566"/>
                  </a:cubicBezTo>
                  <a:cubicBezTo>
                    <a:pt x="15026" y="6566"/>
                    <a:pt x="15026" y="6566"/>
                    <a:pt x="15026" y="6566"/>
                  </a:cubicBezTo>
                  <a:cubicBezTo>
                    <a:pt x="14598" y="6566"/>
                    <a:pt x="14277" y="6675"/>
                    <a:pt x="14063" y="6838"/>
                  </a:cubicBezTo>
                  <a:cubicBezTo>
                    <a:pt x="13956" y="6512"/>
                    <a:pt x="13422" y="6241"/>
                    <a:pt x="12673" y="6241"/>
                  </a:cubicBezTo>
                  <a:cubicBezTo>
                    <a:pt x="10855" y="6241"/>
                    <a:pt x="10855" y="6241"/>
                    <a:pt x="10855" y="6241"/>
                  </a:cubicBezTo>
                  <a:cubicBezTo>
                    <a:pt x="10321" y="6241"/>
                    <a:pt x="10000" y="6404"/>
                    <a:pt x="9893" y="6621"/>
                  </a:cubicBezTo>
                  <a:cubicBezTo>
                    <a:pt x="9679" y="922"/>
                    <a:pt x="9679" y="922"/>
                    <a:pt x="9679" y="922"/>
                  </a:cubicBezTo>
                  <a:cubicBezTo>
                    <a:pt x="9679" y="434"/>
                    <a:pt x="9144" y="0"/>
                    <a:pt x="8075" y="0"/>
                  </a:cubicBezTo>
                  <a:cubicBezTo>
                    <a:pt x="7541" y="0"/>
                    <a:pt x="7541" y="0"/>
                    <a:pt x="7541" y="0"/>
                  </a:cubicBezTo>
                  <a:cubicBezTo>
                    <a:pt x="6578" y="0"/>
                    <a:pt x="5937" y="434"/>
                    <a:pt x="5937" y="922"/>
                  </a:cubicBezTo>
                  <a:cubicBezTo>
                    <a:pt x="5723" y="9877"/>
                    <a:pt x="5723" y="9877"/>
                    <a:pt x="5723" y="9877"/>
                  </a:cubicBezTo>
                  <a:cubicBezTo>
                    <a:pt x="5723" y="10800"/>
                    <a:pt x="5723" y="10800"/>
                    <a:pt x="5723" y="10800"/>
                  </a:cubicBezTo>
                  <a:cubicBezTo>
                    <a:pt x="4974" y="9660"/>
                    <a:pt x="4974" y="9660"/>
                    <a:pt x="4974" y="9660"/>
                  </a:cubicBezTo>
                  <a:cubicBezTo>
                    <a:pt x="4440" y="8846"/>
                    <a:pt x="2836" y="8249"/>
                    <a:pt x="1125" y="8249"/>
                  </a:cubicBezTo>
                  <a:cubicBezTo>
                    <a:pt x="804" y="8249"/>
                    <a:pt x="804" y="8249"/>
                    <a:pt x="804" y="8249"/>
                  </a:cubicBezTo>
                  <a:cubicBezTo>
                    <a:pt x="269" y="8249"/>
                    <a:pt x="-158" y="8520"/>
                    <a:pt x="55" y="8791"/>
                  </a:cubicBezTo>
                  <a:lnTo>
                    <a:pt x="1659" y="11288"/>
                  </a:lnTo>
                  <a:close/>
                </a:path>
              </a:pathLst>
            </a:custGeom>
            <a:solidFill>
              <a:srgbClr val="8DC9CC"/>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cs typeface="Calibri" charset="0"/>
              </a:endParaRPr>
            </a:p>
          </p:txBody>
        </p:sp>
        <p:sp>
          <p:nvSpPr>
            <p:cNvPr id="20514" name="AutoShape 34"/>
            <p:cNvSpPr>
              <a:spLocks/>
            </p:cNvSpPr>
            <p:nvPr/>
          </p:nvSpPr>
          <p:spPr bwMode="auto">
            <a:xfrm>
              <a:off x="237862" y="19050"/>
              <a:ext cx="84044" cy="95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9503"/>
                    <a:pt x="21600" y="9503"/>
                    <a:pt x="21600" y="9503"/>
                  </a:cubicBezTo>
                  <a:cubicBezTo>
                    <a:pt x="21600" y="4320"/>
                    <a:pt x="17672" y="0"/>
                    <a:pt x="11781" y="0"/>
                  </a:cubicBezTo>
                  <a:cubicBezTo>
                    <a:pt x="8836" y="0"/>
                    <a:pt x="8836" y="0"/>
                    <a:pt x="8836" y="0"/>
                  </a:cubicBezTo>
                  <a:cubicBezTo>
                    <a:pt x="2945" y="0"/>
                    <a:pt x="0" y="4320"/>
                    <a:pt x="0" y="9503"/>
                  </a:cubicBezTo>
                  <a:cubicBezTo>
                    <a:pt x="0" y="21600"/>
                    <a:pt x="0" y="21600"/>
                    <a:pt x="0" y="21600"/>
                  </a:cubicBezTo>
                  <a:lnTo>
                    <a:pt x="21600" y="21600"/>
                  </a:lnTo>
                  <a:close/>
                </a:path>
              </a:pathLst>
            </a:custGeom>
            <a:solidFill>
              <a:srgbClr val="FFF1ED"/>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cs typeface="Calibri" charset="0"/>
              </a:endParaRPr>
            </a:p>
          </p:txBody>
        </p:sp>
      </p:grpSp>
      <p:sp>
        <p:nvSpPr>
          <p:cNvPr id="45" name="TextBox 15"/>
          <p:cNvSpPr txBox="1"/>
          <p:nvPr/>
        </p:nvSpPr>
        <p:spPr>
          <a:xfrm>
            <a:off x="812751" y="1456085"/>
            <a:ext cx="3384376" cy="1208185"/>
          </a:xfrm>
          <a:prstGeom prst="rect">
            <a:avLst/>
          </a:prstGeom>
          <a:noFill/>
        </p:spPr>
        <p:txBody>
          <a:bodyPr wrap="square" lIns="99220" tIns="49610" rIns="99220" bIns="49610" rtlCol="0">
            <a:spAutoFit/>
          </a:bodyPr>
          <a:lstStyle/>
          <a:p>
            <a:pPr>
              <a:lnSpc>
                <a:spcPct val="150000"/>
              </a:lnSpc>
            </a:pPr>
            <a:r>
              <a:rPr lang="en-US" altLang="zh-CN" sz="1600" dirty="0" smtClean="0"/>
              <a:t>        </a:t>
            </a:r>
            <a:r>
              <a:rPr lang="zh-CN" altLang="zh-CN" sz="1600" dirty="0" smtClean="0"/>
              <a:t>法</a:t>
            </a:r>
            <a:r>
              <a:rPr lang="zh-CN" altLang="zh-CN" sz="1600" dirty="0" smtClean="0"/>
              <a:t>国一直对数学教育很重视，在“初中数学教学大纲”一文指出教师应重视对数学课本的阅读。</a:t>
            </a:r>
            <a:endPar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6"/>
          <p:cNvSpPr txBox="1"/>
          <p:nvPr/>
        </p:nvSpPr>
        <p:spPr>
          <a:xfrm>
            <a:off x="1532831" y="808013"/>
            <a:ext cx="815931" cy="469521"/>
          </a:xfrm>
          <a:prstGeom prst="rect">
            <a:avLst/>
          </a:prstGeom>
          <a:noFill/>
        </p:spPr>
        <p:txBody>
          <a:bodyPr wrap="none" lIns="99220" tIns="49610" rIns="99220" bIns="49610" rtlCol="0">
            <a:spAutoFit/>
          </a:bodyPr>
          <a:lstStyle/>
          <a:p>
            <a:pPr algn="r"/>
            <a:r>
              <a:rPr lang="zh-CN" altLang="en-US" sz="2400" b="1" dirty="0" smtClean="0">
                <a:solidFill>
                  <a:srgbClr val="0070C0"/>
                </a:solidFill>
                <a:latin typeface="Arial" panose="020B0604020202020204" pitchFamily="34" charset="0"/>
                <a:ea typeface="微软雅黑" panose="020B0503020204020204" pitchFamily="34" charset="-122"/>
                <a:sym typeface="Arial" panose="020B0604020202020204" pitchFamily="34" charset="0"/>
              </a:rPr>
              <a:t>法国</a:t>
            </a:r>
            <a:endParaRPr lang="zh-CN" altLang="en-US" sz="2400" b="1" dirty="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5"/>
          <p:cNvSpPr txBox="1"/>
          <p:nvPr/>
        </p:nvSpPr>
        <p:spPr>
          <a:xfrm>
            <a:off x="8301583" y="1672109"/>
            <a:ext cx="3888432" cy="2316180"/>
          </a:xfrm>
          <a:prstGeom prst="rect">
            <a:avLst/>
          </a:prstGeom>
          <a:noFill/>
        </p:spPr>
        <p:txBody>
          <a:bodyPr wrap="square" lIns="99220" tIns="49610" rIns="99220" bIns="49610" rtlCol="0">
            <a:spAutoFit/>
          </a:bodyPr>
          <a:lstStyle/>
          <a:p>
            <a:pPr>
              <a:lnSpc>
                <a:spcPct val="150000"/>
              </a:lnSpc>
            </a:pPr>
            <a:r>
              <a:rPr lang="en-US" altLang="zh-CN" sz="1600" dirty="0" smtClean="0"/>
              <a:t>        </a:t>
            </a:r>
            <a:r>
              <a:rPr lang="zh-CN" altLang="zh-CN" sz="1600" dirty="0" smtClean="0"/>
              <a:t>目</a:t>
            </a:r>
            <a:r>
              <a:rPr lang="zh-CN" altLang="zh-CN" sz="1600" dirty="0" smtClean="0"/>
              <a:t>前，日本对数学的研究已经走进世界的前列，在首次“国际成人能力评估计划”</a:t>
            </a:r>
            <a:r>
              <a:rPr lang="en-US" altLang="zh-CN" sz="1600" dirty="0" smtClean="0"/>
              <a:t> (PIAAC)</a:t>
            </a:r>
            <a:r>
              <a:rPr lang="zh-CN" altLang="zh-CN" sz="1600" dirty="0" smtClean="0"/>
              <a:t>调查结果中，日本在数学和阅读测试中排在了首位，“非常规的阅读”思考内容被列入了</a:t>
            </a:r>
            <a:r>
              <a:rPr lang="en-US" altLang="zh-CN" sz="1600" dirty="0" smtClean="0"/>
              <a:t>2010</a:t>
            </a:r>
            <a:r>
              <a:rPr lang="zh-CN" altLang="zh-CN" sz="1600" dirty="0" smtClean="0"/>
              <a:t>年版日本的现行初中教材中，用以提高学生的数学阅读能力。</a:t>
            </a:r>
            <a:endPar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6"/>
          <p:cNvSpPr txBox="1"/>
          <p:nvPr/>
        </p:nvSpPr>
        <p:spPr>
          <a:xfrm>
            <a:off x="10461823" y="1240061"/>
            <a:ext cx="815931" cy="469521"/>
          </a:xfrm>
          <a:prstGeom prst="rect">
            <a:avLst/>
          </a:prstGeom>
          <a:noFill/>
        </p:spPr>
        <p:txBody>
          <a:bodyPr wrap="none" lIns="99220" tIns="49610" rIns="99220" bIns="49610" rtlCol="0">
            <a:spAutoFit/>
          </a:bodyPr>
          <a:lstStyle/>
          <a:p>
            <a:r>
              <a:rPr lang="zh-CN" altLang="en-US" sz="2400" b="1" dirty="0" smtClean="0">
                <a:solidFill>
                  <a:srgbClr val="0070C0"/>
                </a:solidFill>
                <a:latin typeface="Arial" panose="020B0604020202020204" pitchFamily="34" charset="0"/>
                <a:ea typeface="微软雅黑" panose="020B0503020204020204" pitchFamily="34" charset="-122"/>
                <a:sym typeface="Arial" panose="020B0604020202020204" pitchFamily="34" charset="0"/>
              </a:rPr>
              <a:t>日本</a:t>
            </a:r>
            <a:endParaRPr lang="zh-CN" altLang="en-US" sz="2400" b="1" dirty="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5"/>
          <p:cNvSpPr txBox="1"/>
          <p:nvPr/>
        </p:nvSpPr>
        <p:spPr>
          <a:xfrm>
            <a:off x="452711" y="3688333"/>
            <a:ext cx="4032448" cy="2685512"/>
          </a:xfrm>
          <a:prstGeom prst="rect">
            <a:avLst/>
          </a:prstGeom>
          <a:noFill/>
        </p:spPr>
        <p:txBody>
          <a:bodyPr wrap="square" lIns="99220" tIns="49610" rIns="99220" bIns="49610" rtlCol="0">
            <a:spAutoFit/>
          </a:bodyPr>
          <a:lstStyle/>
          <a:p>
            <a:pPr>
              <a:lnSpc>
                <a:spcPct val="150000"/>
              </a:lnSpc>
            </a:pPr>
            <a:r>
              <a:rPr lang="en-US" altLang="zh-CN" sz="1600" dirty="0" smtClean="0"/>
              <a:t>         </a:t>
            </a:r>
            <a:r>
              <a:rPr lang="zh-CN" altLang="zh-CN" sz="1600" dirty="0" smtClean="0"/>
              <a:t>美</a:t>
            </a:r>
            <a:r>
              <a:rPr lang="zh-CN" altLang="zh-CN" sz="1600" dirty="0" smtClean="0"/>
              <a:t>国历来重视学生阅读的培养，因此每隔一年就会对全美国部分学生通过参加一项关于阅读理解的数学问题考试，来检查学生的阅读能力。美国的著名的数学教育家贝尔曾经提出，数学课本不只是老师教学的材料，更应该是学生学习知识的源泉，学生必须重视课本的阅读。</a:t>
            </a:r>
            <a:endPar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16"/>
          <p:cNvSpPr txBox="1"/>
          <p:nvPr/>
        </p:nvSpPr>
        <p:spPr>
          <a:xfrm>
            <a:off x="2252911" y="2968253"/>
            <a:ext cx="815931" cy="469521"/>
          </a:xfrm>
          <a:prstGeom prst="rect">
            <a:avLst/>
          </a:prstGeom>
          <a:noFill/>
        </p:spPr>
        <p:txBody>
          <a:bodyPr wrap="none" lIns="99220" tIns="49610" rIns="99220" bIns="49610" rtlCol="0">
            <a:spAutoFit/>
          </a:bodyPr>
          <a:lstStyle/>
          <a:p>
            <a:pPr algn="r"/>
            <a:r>
              <a:rPr lang="zh-CN" altLang="en-US" sz="2400" b="1" dirty="0" smtClean="0">
                <a:solidFill>
                  <a:srgbClr val="0070C0"/>
                </a:solidFill>
                <a:latin typeface="Arial" panose="020B0604020202020204" pitchFamily="34" charset="0"/>
                <a:ea typeface="微软雅黑" panose="020B0503020204020204" pitchFamily="34" charset="-122"/>
                <a:sym typeface="Arial" panose="020B0604020202020204" pitchFamily="34" charset="0"/>
              </a:rPr>
              <a:t>美国</a:t>
            </a:r>
            <a:endParaRPr lang="zh-CN" altLang="en-US" sz="2400" b="1" dirty="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5"/>
          <p:cNvSpPr txBox="1"/>
          <p:nvPr/>
        </p:nvSpPr>
        <p:spPr>
          <a:xfrm>
            <a:off x="8301583" y="5128493"/>
            <a:ext cx="3888432" cy="1138935"/>
          </a:xfrm>
          <a:prstGeom prst="rect">
            <a:avLst/>
          </a:prstGeom>
          <a:noFill/>
        </p:spPr>
        <p:txBody>
          <a:bodyPr wrap="square" lIns="99220" tIns="49610" rIns="99220" bIns="49610" rtlCol="0">
            <a:spAutoFit/>
          </a:bodyPr>
          <a:lstStyle/>
          <a:p>
            <a:pPr>
              <a:lnSpc>
                <a:spcPts val="2700"/>
              </a:lnSpc>
            </a:pPr>
            <a:r>
              <a:rPr lang="en-US" altLang="zh-CN" sz="1600" dirty="0" smtClean="0"/>
              <a:t>        </a:t>
            </a:r>
            <a:r>
              <a:rPr lang="zh-CN" altLang="zh-CN" sz="1600" dirty="0" smtClean="0"/>
              <a:t>前</a:t>
            </a:r>
            <a:r>
              <a:rPr lang="zh-CN" altLang="zh-CN" sz="1600" dirty="0" smtClean="0"/>
              <a:t>苏联《普通中学数学教学大纲》指出教师在教学过程中，必须重视教材，同时把数学阅读作为测试内容。</a:t>
            </a:r>
            <a:endParaRPr lang="zh-CN" altLang="zh-CN" sz="1600" dirty="0"/>
          </a:p>
        </p:txBody>
      </p:sp>
      <p:sp>
        <p:nvSpPr>
          <p:cNvPr id="52" name="TextBox 16"/>
          <p:cNvSpPr txBox="1"/>
          <p:nvPr/>
        </p:nvSpPr>
        <p:spPr>
          <a:xfrm>
            <a:off x="9957767" y="4336405"/>
            <a:ext cx="1123708" cy="469521"/>
          </a:xfrm>
          <a:prstGeom prst="rect">
            <a:avLst/>
          </a:prstGeom>
          <a:noFill/>
        </p:spPr>
        <p:txBody>
          <a:bodyPr wrap="none" lIns="99220" tIns="49610" rIns="99220" bIns="49610" rtlCol="0">
            <a:spAutoFit/>
          </a:bodyPr>
          <a:lstStyle/>
          <a:p>
            <a:r>
              <a:rPr lang="zh-CN" altLang="en-US" sz="2400" b="1" dirty="0" smtClean="0">
                <a:solidFill>
                  <a:srgbClr val="0070C0"/>
                </a:solidFill>
                <a:latin typeface="Arial" panose="020B0604020202020204" pitchFamily="34" charset="0"/>
                <a:ea typeface="微软雅黑" panose="020B0503020204020204" pitchFamily="34" charset="-122"/>
                <a:sym typeface="Arial" panose="020B0604020202020204" pitchFamily="34" charset="0"/>
              </a:rPr>
              <a:t>前苏联</a:t>
            </a:r>
            <a:endParaRPr lang="zh-CN" altLang="en-US" sz="2400" b="1" dirty="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nvSpPr>
        <p:spPr>
          <a:xfrm>
            <a:off x="3117007" y="663997"/>
            <a:ext cx="6429375" cy="781945"/>
          </a:xfrm>
          <a:prstGeom prst="rect">
            <a:avLst/>
          </a:prstGeom>
        </p:spPr>
        <p:txBody>
          <a:bodyPr>
            <a:spAutoFit/>
          </a:bodyPr>
          <a:lstStyle/>
          <a:p>
            <a:pPr algn="just">
              <a:lnSpc>
                <a:spcPct val="120000"/>
              </a:lnSpc>
            </a:pPr>
            <a:r>
              <a:rPr lang="en-US" altLang="zh-CN" sz="2000" b="1" dirty="0" smtClean="0">
                <a:solidFill>
                  <a:srgbClr val="FF0000"/>
                </a:solidFill>
                <a:latin typeface="+mn-ea"/>
              </a:rPr>
              <a:t>(1)</a:t>
            </a:r>
            <a:r>
              <a:rPr lang="zh-CN" altLang="zh-CN" sz="2000" b="1" dirty="0" smtClean="0">
                <a:solidFill>
                  <a:srgbClr val="FF0000"/>
                </a:solidFill>
                <a:latin typeface="+mn-ea"/>
              </a:rPr>
              <a:t>国</a:t>
            </a:r>
            <a:r>
              <a:rPr lang="zh-CN" altLang="zh-CN" sz="2000" b="1" dirty="0" smtClean="0">
                <a:solidFill>
                  <a:srgbClr val="FF0000"/>
                </a:solidFill>
                <a:latin typeface="+mn-ea"/>
              </a:rPr>
              <a:t>外对数学课本阅读很重视，证明数学阅读很重要；</a:t>
            </a:r>
            <a:endParaRPr lang="en-US" altLang="zh-CN" sz="2000" b="1" dirty="0" smtClean="0">
              <a:solidFill>
                <a:srgbClr val="FF0000"/>
              </a:solidFill>
              <a:latin typeface="+mn-ea"/>
            </a:endParaRPr>
          </a:p>
          <a:p>
            <a:pPr algn="just">
              <a:lnSpc>
                <a:spcPct val="120000"/>
              </a:lnSpc>
            </a:pPr>
            <a:r>
              <a:rPr lang="en-US" altLang="zh-CN" sz="2000" b="1" dirty="0" smtClean="0">
                <a:solidFill>
                  <a:srgbClr val="FF0000"/>
                </a:solidFill>
                <a:latin typeface="+mn-ea"/>
              </a:rPr>
              <a:t>(2)</a:t>
            </a:r>
            <a:r>
              <a:rPr lang="zh-CN" altLang="zh-CN" sz="2000" b="1" dirty="0" smtClean="0">
                <a:solidFill>
                  <a:srgbClr val="FF0000"/>
                </a:solidFill>
                <a:latin typeface="+mn-ea"/>
              </a:rPr>
              <a:t>小学数学课本阅读的研究几乎空白</a:t>
            </a:r>
            <a:r>
              <a:rPr lang="zh-CN" altLang="en-US" sz="2000" b="1" dirty="0" smtClean="0">
                <a:solidFill>
                  <a:srgbClr val="FF0000"/>
                </a:solidFill>
                <a:latin typeface="+mn-ea"/>
              </a:rPr>
              <a:t>。</a:t>
            </a:r>
            <a:endParaRPr lang="en-US" altLang="zh-CN" sz="2000" b="1" dirty="0">
              <a:solidFill>
                <a:srgbClr val="FF0000"/>
              </a:solidFill>
              <a:latin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xmlns="" val="2194721675"/>
      </p:ext>
    </p:extLst>
  </p:cSld>
  <p:clrMapOvr>
    <a:masterClrMapping/>
  </p:clrMapOvr>
  <mc:AlternateContent xmlns:mc="http://schemas.openxmlformats.org/markup-compatibility/2006">
    <mc:Choice xmlns:p14="http://schemas.microsoft.com/office/powerpoint/2010/main" xmlns=""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diamond(in)">
                                      <p:cBhvr>
                                        <p:cTn id="12" dur="10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linds(horizontal)">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diamond(in)">
                                      <p:cBhvr>
                                        <p:cTn id="22" dur="10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linds(horizontal)">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diamond(in)">
                                      <p:cBhvr>
                                        <p:cTn id="32" dur="10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linds(horizontal)">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diamond(in)">
                                      <p:cBhvr>
                                        <p:cTn id="42" dur="10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slide(fromBottom)">
                                      <p:cBhvr>
                                        <p:cTn id="4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4341143" y="3658931"/>
            <a:ext cx="5064342" cy="3573719"/>
            <a:chOff x="6199748" y="2294758"/>
            <a:chExt cx="4802010" cy="3388601"/>
          </a:xfrm>
        </p:grpSpPr>
        <p:sp>
          <p:nvSpPr>
            <p:cNvPr id="7" name="Freeform 6"/>
            <p:cNvSpPr/>
            <p:nvPr/>
          </p:nvSpPr>
          <p:spPr>
            <a:xfrm>
              <a:off x="7045861" y="2643177"/>
              <a:ext cx="2708066" cy="2708008"/>
            </a:xfrm>
            <a:custGeom>
              <a:avLst/>
              <a:gdLst>
                <a:gd name="connsiteX0" fmla="*/ 0 w 2708066"/>
                <a:gd name="connsiteY0" fmla="*/ 1354004 h 2708008"/>
                <a:gd name="connsiteX1" fmla="*/ 1354033 w 2708066"/>
                <a:gd name="connsiteY1" fmla="*/ 0 h 2708008"/>
                <a:gd name="connsiteX2" fmla="*/ 2708066 w 2708066"/>
                <a:gd name="connsiteY2" fmla="*/ 1354004 h 2708008"/>
                <a:gd name="connsiteX3" fmla="*/ 1354033 w 2708066"/>
                <a:gd name="connsiteY3" fmla="*/ 2708008 h 2708008"/>
                <a:gd name="connsiteX4" fmla="*/ 0 w 2708066"/>
                <a:gd name="connsiteY4" fmla="*/ 1354004 h 270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66" h="2708008">
                  <a:moveTo>
                    <a:pt x="0" y="1354004"/>
                  </a:moveTo>
                  <a:cubicBezTo>
                    <a:pt x="0" y="606208"/>
                    <a:pt x="606221" y="0"/>
                    <a:pt x="1354033" y="0"/>
                  </a:cubicBezTo>
                  <a:cubicBezTo>
                    <a:pt x="2101845" y="0"/>
                    <a:pt x="2708066" y="606208"/>
                    <a:pt x="2708066" y="1354004"/>
                  </a:cubicBezTo>
                  <a:cubicBezTo>
                    <a:pt x="2708066" y="2101800"/>
                    <a:pt x="2101845" y="2708008"/>
                    <a:pt x="1354033" y="2708008"/>
                  </a:cubicBezTo>
                  <a:cubicBezTo>
                    <a:pt x="606221" y="2708008"/>
                    <a:pt x="0" y="2101800"/>
                    <a:pt x="0" y="1354004"/>
                  </a:cubicBez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27196" tIns="627187" rIns="627196" bIns="627187" numCol="1" spcCol="1270" anchor="ctr" anchorCtr="0">
              <a:noAutofit/>
            </a:bodyPr>
            <a:lstStyle/>
            <a:p>
              <a:pPr algn="ctr" defTabSz="2437602">
                <a:lnSpc>
                  <a:spcPct val="120000"/>
                </a:lnSpc>
                <a:spcAft>
                  <a:spcPct val="35000"/>
                </a:spcAft>
              </a:pPr>
              <a:endParaRPr lang="id-ID" sz="5484">
                <a:solidFill>
                  <a:schemeClr val="bg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Oval 7"/>
            <p:cNvSpPr/>
            <p:nvPr/>
          </p:nvSpPr>
          <p:spPr>
            <a:xfrm>
              <a:off x="8591026" y="2519799"/>
              <a:ext cx="301176" cy="301171"/>
            </a:xfrm>
            <a:prstGeom prst="ellipse">
              <a:avLst/>
            </a:prstGeom>
            <a:solidFill>
              <a:schemeClr val="accent6"/>
            </a:solidFill>
            <a:ln w="25400">
              <a:solidFill>
                <a:schemeClr val="bg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Oval 8"/>
            <p:cNvSpPr/>
            <p:nvPr/>
          </p:nvSpPr>
          <p:spPr>
            <a:xfrm>
              <a:off x="7877873" y="5149983"/>
              <a:ext cx="218075" cy="218285"/>
            </a:xfrm>
            <a:prstGeom prst="ellipse">
              <a:avLst/>
            </a:prstGeom>
            <a:solidFill>
              <a:schemeClr val="accent6"/>
            </a:solidFill>
            <a:ln w="25400">
              <a:solidFill>
                <a:schemeClr val="bg1"/>
              </a:solidFill>
            </a:ln>
          </p:spPr>
          <p:style>
            <a:lnRef idx="2">
              <a:schemeClr val="lt1">
                <a:hueOff val="0"/>
                <a:satOff val="0"/>
                <a:lumOff val="0"/>
                <a:alphaOff val="0"/>
              </a:schemeClr>
            </a:lnRef>
            <a:fillRef idx="1">
              <a:schemeClr val="accent3">
                <a:hueOff val="56240"/>
                <a:satOff val="2879"/>
                <a:lumOff val="1209"/>
                <a:alphaOff val="0"/>
              </a:schemeClr>
            </a:fillRef>
            <a:effectRef idx="0">
              <a:schemeClr val="accent3">
                <a:hueOff val="56240"/>
                <a:satOff val="2879"/>
                <a:lumOff val="1209"/>
                <a:alphaOff val="0"/>
              </a:schemeClr>
            </a:effectRef>
            <a:fontRef idx="minor">
              <a:schemeClr val="lt1"/>
            </a:fontRef>
          </p:style>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Oval 9"/>
            <p:cNvSpPr/>
            <p:nvPr/>
          </p:nvSpPr>
          <p:spPr>
            <a:xfrm>
              <a:off x="9928187" y="3742198"/>
              <a:ext cx="218075" cy="218285"/>
            </a:xfrm>
            <a:prstGeom prst="ellipse">
              <a:avLst/>
            </a:prstGeom>
            <a:solidFill>
              <a:schemeClr val="accent4">
                <a:lumMod val="40000"/>
                <a:lumOff val="60000"/>
              </a:schemeClr>
            </a:solidFill>
            <a:ln>
              <a:noFill/>
            </a:ln>
          </p:spPr>
          <p:style>
            <a:lnRef idx="2">
              <a:schemeClr val="lt1">
                <a:hueOff val="0"/>
                <a:satOff val="0"/>
                <a:lumOff val="0"/>
                <a:alphaOff val="0"/>
              </a:schemeClr>
            </a:lnRef>
            <a:fillRef idx="1">
              <a:schemeClr val="accent3">
                <a:hueOff val="112479"/>
                <a:satOff val="5757"/>
                <a:lumOff val="2418"/>
                <a:alphaOff val="0"/>
              </a:schemeClr>
            </a:fillRef>
            <a:effectRef idx="0">
              <a:schemeClr val="accent3">
                <a:hueOff val="112479"/>
                <a:satOff val="5757"/>
                <a:lumOff val="2418"/>
                <a:alphaOff val="0"/>
              </a:schemeClr>
            </a:effectRef>
            <a:fontRef idx="minor">
              <a:schemeClr val="lt1"/>
            </a:fontRef>
          </p:style>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Oval 10"/>
            <p:cNvSpPr/>
            <p:nvPr/>
          </p:nvSpPr>
          <p:spPr>
            <a:xfrm>
              <a:off x="8884647" y="5382188"/>
              <a:ext cx="301176" cy="301171"/>
            </a:xfrm>
            <a:prstGeom prst="ellipse">
              <a:avLst/>
            </a:prstGeom>
            <a:solidFill>
              <a:schemeClr val="accent1">
                <a:lumMod val="40000"/>
                <a:lumOff val="60000"/>
              </a:schemeClr>
            </a:solidFill>
            <a:ln>
              <a:noFill/>
            </a:ln>
          </p:spPr>
          <p:style>
            <a:lnRef idx="2">
              <a:schemeClr val="lt1">
                <a:hueOff val="0"/>
                <a:satOff val="0"/>
                <a:lumOff val="0"/>
                <a:alphaOff val="0"/>
              </a:schemeClr>
            </a:lnRef>
            <a:fillRef idx="1">
              <a:schemeClr val="accent3">
                <a:hueOff val="168719"/>
                <a:satOff val="8636"/>
                <a:lumOff val="3628"/>
                <a:alphaOff val="0"/>
              </a:schemeClr>
            </a:fillRef>
            <a:effectRef idx="0">
              <a:schemeClr val="accent3">
                <a:hueOff val="168719"/>
                <a:satOff val="8636"/>
                <a:lumOff val="3628"/>
                <a:alphaOff val="0"/>
              </a:schemeClr>
            </a:effectRef>
            <a:fontRef idx="minor">
              <a:schemeClr val="lt1"/>
            </a:fontRef>
          </p:style>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Oval 11"/>
            <p:cNvSpPr/>
            <p:nvPr/>
          </p:nvSpPr>
          <p:spPr>
            <a:xfrm>
              <a:off x="7578045" y="3164374"/>
              <a:ext cx="218075" cy="218285"/>
            </a:xfrm>
            <a:prstGeom prst="ellipse">
              <a:avLst/>
            </a:prstGeom>
            <a:solidFill>
              <a:schemeClr val="accent2">
                <a:lumMod val="40000"/>
                <a:lumOff val="60000"/>
              </a:schemeClr>
            </a:solidFill>
            <a:ln>
              <a:noFill/>
            </a:ln>
          </p:spPr>
          <p:style>
            <a:lnRef idx="2">
              <a:schemeClr val="lt1">
                <a:hueOff val="0"/>
                <a:satOff val="0"/>
                <a:lumOff val="0"/>
                <a:alphaOff val="0"/>
              </a:schemeClr>
            </a:lnRef>
            <a:fillRef idx="1">
              <a:schemeClr val="accent3">
                <a:hueOff val="224959"/>
                <a:satOff val="11515"/>
                <a:lumOff val="4837"/>
                <a:alphaOff val="0"/>
              </a:schemeClr>
            </a:fillRef>
            <a:effectRef idx="0">
              <a:schemeClr val="accent3">
                <a:hueOff val="224959"/>
                <a:satOff val="11515"/>
                <a:lumOff val="4837"/>
                <a:alphaOff val="0"/>
              </a:schemeClr>
            </a:effectRef>
            <a:fontRef idx="minor">
              <a:schemeClr val="lt1"/>
            </a:fontRef>
          </p:style>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2"/>
            <p:cNvSpPr/>
            <p:nvPr/>
          </p:nvSpPr>
          <p:spPr>
            <a:xfrm>
              <a:off x="6199748" y="3131948"/>
              <a:ext cx="1100954" cy="1100602"/>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solidFill>
              <a:schemeClr val="accent2"/>
            </a:solidFill>
            <a:ln w="38100">
              <a:solidFill>
                <a:schemeClr val="bg1"/>
              </a:solidFill>
            </a:ln>
          </p:spPr>
          <p:style>
            <a:lnRef idx="2">
              <a:schemeClr val="lt1">
                <a:hueOff val="0"/>
                <a:satOff val="0"/>
                <a:lumOff val="0"/>
                <a:alphaOff val="0"/>
              </a:schemeClr>
            </a:lnRef>
            <a:fillRef idx="1">
              <a:schemeClr val="accent3">
                <a:hueOff val="337438"/>
                <a:satOff val="17272"/>
                <a:lumOff val="7255"/>
                <a:alphaOff val="0"/>
              </a:schemeClr>
            </a:fillRef>
            <a:effectRef idx="0">
              <a:schemeClr val="accent3">
                <a:hueOff val="337438"/>
                <a:satOff val="17272"/>
                <a:lumOff val="7255"/>
                <a:alphaOff val="0"/>
              </a:schemeClr>
            </a:effectRef>
            <a:fontRef idx="minor">
              <a:schemeClr val="lt1"/>
            </a:fontRef>
          </p:style>
          <p:txBody>
            <a:bodyPr spcFirstLastPara="0" vert="horz" wrap="square" lIns="254420" tIns="254365" rIns="254420" bIns="254365" numCol="1" spcCol="1270" anchor="ctr" anchorCtr="0">
              <a:noAutofit/>
            </a:bodyPr>
            <a:lstStyle/>
            <a:p>
              <a:pPr algn="ctr" defTabSz="984416">
                <a:lnSpc>
                  <a:spcPct val="120000"/>
                </a:lnSpc>
                <a:spcAft>
                  <a:spcPct val="35000"/>
                </a:spcAft>
              </a:pPr>
              <a:endParaRPr lang="id-ID" sz="2215">
                <a:solidFill>
                  <a:schemeClr val="bg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Oval 13"/>
            <p:cNvSpPr/>
            <p:nvPr/>
          </p:nvSpPr>
          <p:spPr>
            <a:xfrm>
              <a:off x="9288092" y="4197527"/>
              <a:ext cx="301176" cy="301171"/>
            </a:xfrm>
            <a:prstGeom prst="ellipse">
              <a:avLst/>
            </a:prstGeom>
            <a:solidFill>
              <a:schemeClr val="accent4">
                <a:lumMod val="60000"/>
                <a:lumOff val="40000"/>
              </a:schemeClr>
            </a:solidFill>
            <a:ln>
              <a:noFill/>
            </a:ln>
          </p:spPr>
          <p:style>
            <a:lnRef idx="2">
              <a:schemeClr val="lt1">
                <a:hueOff val="0"/>
                <a:satOff val="0"/>
                <a:lumOff val="0"/>
                <a:alphaOff val="0"/>
              </a:schemeClr>
            </a:lnRef>
            <a:fillRef idx="1">
              <a:schemeClr val="accent3">
                <a:hueOff val="393678"/>
                <a:satOff val="20151"/>
                <a:lumOff val="8464"/>
                <a:alphaOff val="0"/>
              </a:schemeClr>
            </a:fillRef>
            <a:effectRef idx="0">
              <a:schemeClr val="accent3">
                <a:hueOff val="393678"/>
                <a:satOff val="20151"/>
                <a:lumOff val="8464"/>
                <a:alphaOff val="0"/>
              </a:schemeClr>
            </a:effectRef>
            <a:fontRef idx="minor">
              <a:schemeClr val="lt1"/>
            </a:fontRef>
          </p:style>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Oval 14"/>
            <p:cNvSpPr/>
            <p:nvPr/>
          </p:nvSpPr>
          <p:spPr>
            <a:xfrm>
              <a:off x="6461137" y="4435079"/>
              <a:ext cx="544433" cy="544448"/>
            </a:xfrm>
            <a:prstGeom prst="ellipse">
              <a:avLst/>
            </a:prstGeom>
            <a:solidFill>
              <a:schemeClr val="accent5"/>
            </a:solidFill>
            <a:ln>
              <a:noFill/>
            </a:ln>
          </p:spPr>
          <p:style>
            <a:lnRef idx="2">
              <a:schemeClr val="lt1">
                <a:hueOff val="0"/>
                <a:satOff val="0"/>
                <a:lumOff val="0"/>
                <a:alphaOff val="0"/>
              </a:schemeClr>
            </a:lnRef>
            <a:fillRef idx="1">
              <a:schemeClr val="accent3">
                <a:hueOff val="449917"/>
                <a:satOff val="23029"/>
                <a:lumOff val="9673"/>
                <a:alphaOff val="0"/>
              </a:schemeClr>
            </a:fillRef>
            <a:effectRef idx="0">
              <a:schemeClr val="accent3">
                <a:hueOff val="449917"/>
                <a:satOff val="23029"/>
                <a:lumOff val="9673"/>
                <a:alphaOff val="0"/>
              </a:schemeClr>
            </a:effectRef>
            <a:fontRef idx="minor">
              <a:schemeClr val="lt1"/>
            </a:fontRef>
          </p:style>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5"/>
            <p:cNvSpPr/>
            <p:nvPr/>
          </p:nvSpPr>
          <p:spPr>
            <a:xfrm>
              <a:off x="9900804" y="2294758"/>
              <a:ext cx="1100954" cy="1100602"/>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solidFill>
              <a:schemeClr val="accent3"/>
            </a:solidFill>
            <a:ln>
              <a:noFill/>
            </a:ln>
          </p:spPr>
          <p:style>
            <a:lnRef idx="2">
              <a:schemeClr val="lt1">
                <a:hueOff val="0"/>
                <a:satOff val="0"/>
                <a:lumOff val="0"/>
                <a:alphaOff val="0"/>
              </a:schemeClr>
            </a:lnRef>
            <a:fillRef idx="1">
              <a:schemeClr val="accent3">
                <a:hueOff val="506157"/>
                <a:satOff val="25908"/>
                <a:lumOff val="10883"/>
                <a:alphaOff val="0"/>
              </a:schemeClr>
            </a:fillRef>
            <a:effectRef idx="0">
              <a:schemeClr val="accent3">
                <a:hueOff val="506157"/>
                <a:satOff val="25908"/>
                <a:lumOff val="10883"/>
                <a:alphaOff val="0"/>
              </a:schemeClr>
            </a:effectRef>
            <a:fontRef idx="minor">
              <a:schemeClr val="lt1"/>
            </a:fontRef>
          </p:style>
          <p:txBody>
            <a:bodyPr spcFirstLastPara="0" vert="horz" wrap="square" lIns="254420" tIns="254365" rIns="254420" bIns="254365" numCol="1" spcCol="1270" anchor="ctr" anchorCtr="0">
              <a:noAutofit/>
            </a:bodyPr>
            <a:lstStyle/>
            <a:p>
              <a:pPr algn="ctr" defTabSz="984416">
                <a:lnSpc>
                  <a:spcPct val="120000"/>
                </a:lnSpc>
                <a:spcAft>
                  <a:spcPct val="35000"/>
                </a:spcAft>
              </a:pPr>
              <a:endParaRPr lang="id-ID" sz="2215">
                <a:solidFill>
                  <a:schemeClr val="bg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Oval 16"/>
            <p:cNvSpPr/>
            <p:nvPr/>
          </p:nvSpPr>
          <p:spPr>
            <a:xfrm>
              <a:off x="9540385" y="3373960"/>
              <a:ext cx="301176" cy="301171"/>
            </a:xfrm>
            <a:prstGeom prst="ellipse">
              <a:avLst/>
            </a:prstGeom>
            <a:solidFill>
              <a:schemeClr val="accent5"/>
            </a:solidFill>
            <a:ln w="25400">
              <a:solidFill>
                <a:schemeClr val="bg1"/>
              </a:solidFill>
            </a:ln>
          </p:spPr>
          <p:style>
            <a:lnRef idx="2">
              <a:schemeClr val="lt1">
                <a:hueOff val="0"/>
                <a:satOff val="0"/>
                <a:lumOff val="0"/>
                <a:alphaOff val="0"/>
              </a:schemeClr>
            </a:lnRef>
            <a:fillRef idx="1">
              <a:schemeClr val="accent3">
                <a:hueOff val="562397"/>
                <a:satOff val="28787"/>
                <a:lumOff val="12092"/>
                <a:alphaOff val="0"/>
              </a:schemeClr>
            </a:fillRef>
            <a:effectRef idx="0">
              <a:schemeClr val="accent3">
                <a:hueOff val="562397"/>
                <a:satOff val="28787"/>
                <a:lumOff val="12092"/>
                <a:alphaOff val="0"/>
              </a:schemeClr>
            </a:effectRef>
            <a:fontRef idx="minor">
              <a:schemeClr val="lt1"/>
            </a:fontRef>
          </p:style>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Oval 17"/>
            <p:cNvSpPr/>
            <p:nvPr/>
          </p:nvSpPr>
          <p:spPr>
            <a:xfrm>
              <a:off x="6243062" y="5047837"/>
              <a:ext cx="218075" cy="218285"/>
            </a:xfrm>
            <a:prstGeom prst="ellipse">
              <a:avLst/>
            </a:prstGeom>
            <a:solidFill>
              <a:schemeClr val="accent5">
                <a:lumMod val="40000"/>
                <a:lumOff val="60000"/>
              </a:schemeClr>
            </a:solidFill>
            <a:ln>
              <a:noFill/>
            </a:ln>
          </p:spPr>
          <p:style>
            <a:lnRef idx="2">
              <a:schemeClr val="lt1">
                <a:hueOff val="0"/>
                <a:satOff val="0"/>
                <a:lumOff val="0"/>
                <a:alphaOff val="0"/>
              </a:schemeClr>
            </a:lnRef>
            <a:fillRef idx="1">
              <a:schemeClr val="accent3">
                <a:hueOff val="618636"/>
                <a:satOff val="31665"/>
                <a:lumOff val="13301"/>
                <a:alphaOff val="0"/>
              </a:schemeClr>
            </a:fillRef>
            <a:effectRef idx="0">
              <a:schemeClr val="accent3">
                <a:hueOff val="618636"/>
                <a:satOff val="31665"/>
                <a:lumOff val="13301"/>
                <a:alphaOff val="0"/>
              </a:schemeClr>
            </a:effectRef>
            <a:fontRef idx="minor">
              <a:schemeClr val="lt1"/>
            </a:fontRef>
          </p:style>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Oval 18"/>
            <p:cNvSpPr/>
            <p:nvPr/>
          </p:nvSpPr>
          <p:spPr>
            <a:xfrm>
              <a:off x="7733702" y="4763552"/>
              <a:ext cx="218075" cy="218285"/>
            </a:xfrm>
            <a:prstGeom prst="ellipse">
              <a:avLst/>
            </a:prstGeom>
            <a:solidFill>
              <a:schemeClr val="accent6">
                <a:lumMod val="40000"/>
                <a:lumOff val="60000"/>
              </a:schemeClr>
            </a:solidFill>
            <a:ln>
              <a:noFill/>
            </a:ln>
          </p:spPr>
          <p:style>
            <a:lnRef idx="2">
              <a:schemeClr val="lt1">
                <a:hueOff val="0"/>
                <a:satOff val="0"/>
                <a:lumOff val="0"/>
                <a:alphaOff val="0"/>
              </a:schemeClr>
            </a:lnRef>
            <a:fillRef idx="1">
              <a:schemeClr val="accent3">
                <a:hueOff val="674876"/>
                <a:satOff val="34544"/>
                <a:lumOff val="14510"/>
                <a:alphaOff val="0"/>
              </a:schemeClr>
            </a:fillRef>
            <a:effectRef idx="0">
              <a:schemeClr val="accent3">
                <a:hueOff val="674876"/>
                <a:satOff val="34544"/>
                <a:lumOff val="14510"/>
                <a:alphaOff val="0"/>
              </a:schemeClr>
            </a:effectRef>
            <a:fontRef idx="minor">
              <a:schemeClr val="lt1"/>
            </a:fontRef>
          </p:style>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Oval 55"/>
          <p:cNvSpPr/>
          <p:nvPr/>
        </p:nvSpPr>
        <p:spPr>
          <a:xfrm>
            <a:off x="7727814" y="4549425"/>
            <a:ext cx="574175" cy="574191"/>
          </a:xfrm>
          <a:prstGeom prst="ellipse">
            <a:avLst/>
          </a:prstGeom>
          <a:solidFill>
            <a:schemeClr val="accent4"/>
          </a:solidFill>
          <a:ln>
            <a:noFill/>
          </a:ln>
        </p:spPr>
        <p:style>
          <a:lnRef idx="2">
            <a:schemeClr val="lt1">
              <a:hueOff val="0"/>
              <a:satOff val="0"/>
              <a:lumOff val="0"/>
              <a:alphaOff val="0"/>
            </a:schemeClr>
          </a:lnRef>
          <a:fillRef idx="1">
            <a:schemeClr val="accent3">
              <a:hueOff val="449917"/>
              <a:satOff val="23029"/>
              <a:lumOff val="9673"/>
              <a:alphaOff val="0"/>
            </a:schemeClr>
          </a:fillRef>
          <a:effectRef idx="0">
            <a:schemeClr val="accent3">
              <a:hueOff val="449917"/>
              <a:satOff val="23029"/>
              <a:lumOff val="9673"/>
              <a:alphaOff val="0"/>
            </a:schemeClr>
          </a:effectRef>
          <a:fontRef idx="minor">
            <a:schemeClr val="lt1"/>
          </a:fontRef>
        </p:style>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8" name="Content Placeholder 2"/>
          <p:cNvSpPr txBox="1">
            <a:spLocks/>
          </p:cNvSpPr>
          <p:nvPr/>
        </p:nvSpPr>
        <p:spPr>
          <a:xfrm>
            <a:off x="1028775" y="1672109"/>
            <a:ext cx="5400600" cy="32531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2400" dirty="0" smtClean="0"/>
              <a:t> 《</a:t>
            </a:r>
            <a:r>
              <a:rPr lang="zh-CN" altLang="en-US" sz="2400" dirty="0" smtClean="0"/>
              <a:t>数学课程标准</a:t>
            </a:r>
            <a:r>
              <a:rPr lang="en-US" altLang="zh-CN" sz="2400" dirty="0" smtClean="0"/>
              <a:t>》</a:t>
            </a:r>
            <a:r>
              <a:rPr lang="zh-CN" altLang="en-US" sz="2400" dirty="0" smtClean="0"/>
              <a:t>中指出</a:t>
            </a:r>
            <a:r>
              <a:rPr lang="zh-CN" altLang="zh-CN" sz="2400" dirty="0" smtClean="0"/>
              <a:t>“</a:t>
            </a:r>
            <a:r>
              <a:rPr lang="zh-CN" altLang="zh-CN" sz="2400" dirty="0" smtClean="0"/>
              <a:t>数学教材为学生的数学学习活动提供了学习主题、基本线索和知识结构，是实现数学课程目标、实施数学教学的重要资源</a:t>
            </a:r>
            <a:r>
              <a:rPr lang="zh-CN" altLang="zh-CN" sz="2400" dirty="0" smtClean="0"/>
              <a:t>”</a:t>
            </a:r>
            <a:r>
              <a:rPr lang="zh-CN" altLang="en-US" sz="2400" dirty="0" smtClean="0"/>
              <a:t>。</a:t>
            </a:r>
            <a:endParaRPr lang="en-US" altLang="zh-CN" sz="2400" dirty="0" smtClean="0"/>
          </a:p>
          <a:p>
            <a:pPr algn="just">
              <a:lnSpc>
                <a:spcPct val="120000"/>
              </a:lnSpc>
            </a:pPr>
            <a:r>
              <a:rPr lang="zh-CN" altLang="zh-CN" sz="2400" dirty="0" smtClean="0"/>
              <a:t> “</a:t>
            </a:r>
            <a:r>
              <a:rPr lang="zh-CN" altLang="zh-CN" sz="2400" dirty="0" smtClean="0"/>
              <a:t>教材应具备可读性，易于学生接受，激发学生学习兴趣，为学生提供思考的空间”。 </a:t>
            </a:r>
            <a:endParaRPr lang="en-US" sz="2400" b="1" dirty="0">
              <a:solidFill>
                <a:schemeClr val="bg1">
                  <a:lumMod val="65000"/>
                </a:schemeClr>
              </a:solidFill>
              <a:latin typeface="+mn-ea"/>
              <a:cs typeface="Arial" panose="020B0604020202020204" pitchFamily="34" charset="0"/>
              <a:sym typeface="Arial" panose="020B0604020202020204" pitchFamily="34" charset="0"/>
            </a:endParaRPr>
          </a:p>
        </p:txBody>
      </p:sp>
      <p:sp>
        <p:nvSpPr>
          <p:cNvPr id="77" name="Content Placeholder 2"/>
          <p:cNvSpPr txBox="1">
            <a:spLocks/>
          </p:cNvSpPr>
          <p:nvPr/>
        </p:nvSpPr>
        <p:spPr>
          <a:xfrm>
            <a:off x="7581503" y="1240061"/>
            <a:ext cx="4176464" cy="32531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pPr>
            <a:r>
              <a:rPr lang="zh-CN" altLang="zh-CN" sz="2400" b="1" dirty="0" smtClean="0">
                <a:solidFill>
                  <a:srgbClr val="FF0000"/>
                </a:solidFill>
                <a:latin typeface="+mn-ea"/>
              </a:rPr>
              <a:t>（</a:t>
            </a:r>
            <a:r>
              <a:rPr lang="en-US" altLang="zh-CN" sz="2400" b="1" dirty="0" smtClean="0">
                <a:solidFill>
                  <a:srgbClr val="FF0000"/>
                </a:solidFill>
                <a:latin typeface="+mn-ea"/>
              </a:rPr>
              <a:t>1</a:t>
            </a:r>
            <a:r>
              <a:rPr lang="zh-CN" altLang="zh-CN" sz="2400" b="1" dirty="0" smtClean="0">
                <a:solidFill>
                  <a:srgbClr val="FF0000"/>
                </a:solidFill>
                <a:latin typeface="+mn-ea"/>
              </a:rPr>
              <a:t>）研究者已经逐步意识到学生的数学阅读能力应从小培养，越来越多的研究者把目光转向了小学阶段的数学阅读，小学数学阅读的研究正有逐步增加的趋势；</a:t>
            </a:r>
            <a:endParaRPr lang="en-US" altLang="zh-CN" sz="2400" b="1" dirty="0" smtClean="0">
              <a:solidFill>
                <a:srgbClr val="FF0000"/>
              </a:solidFill>
              <a:latin typeface="+mn-ea"/>
            </a:endParaRPr>
          </a:p>
          <a:p>
            <a:pPr algn="just">
              <a:lnSpc>
                <a:spcPct val="120000"/>
              </a:lnSpc>
            </a:pPr>
            <a:r>
              <a:rPr lang="zh-CN" altLang="zh-CN" sz="2400" b="1" dirty="0" smtClean="0">
                <a:solidFill>
                  <a:srgbClr val="FF0000"/>
                </a:solidFill>
                <a:latin typeface="+mn-ea"/>
              </a:rPr>
              <a:t>（</a:t>
            </a:r>
            <a:r>
              <a:rPr lang="en-US" altLang="zh-CN" sz="2400" b="1" dirty="0" smtClean="0">
                <a:solidFill>
                  <a:srgbClr val="FF0000"/>
                </a:solidFill>
                <a:latin typeface="+mn-ea"/>
              </a:rPr>
              <a:t>2</a:t>
            </a:r>
            <a:r>
              <a:rPr lang="zh-CN" altLang="zh-CN" sz="2400" b="1" dirty="0" smtClean="0">
                <a:solidFill>
                  <a:srgbClr val="FF0000"/>
                </a:solidFill>
                <a:latin typeface="+mn-ea"/>
              </a:rPr>
              <a:t>）这方面的研究资料很少</a:t>
            </a:r>
            <a:r>
              <a:rPr lang="zh-CN" altLang="zh-CN" sz="2400" dirty="0" smtClean="0">
                <a:solidFill>
                  <a:srgbClr val="FF0000"/>
                </a:solidFill>
                <a:latin typeface="+mn-ea"/>
              </a:rPr>
              <a:t>。</a:t>
            </a:r>
            <a:endParaRPr lang="en-US" sz="2400" b="1" dirty="0">
              <a:solidFill>
                <a:srgbClr val="FF0000"/>
              </a:solidFill>
              <a:latin typeface="+mn-ea"/>
              <a:cs typeface="Arial" panose="020B0604020202020204" pitchFamily="34" charset="0"/>
              <a:sym typeface="Arial" panose="020B0604020202020204" pitchFamily="34" charset="0"/>
            </a:endParaRPr>
          </a:p>
        </p:txBody>
      </p:sp>
      <p:sp>
        <p:nvSpPr>
          <p:cNvPr id="79" name="TextBox 78"/>
          <p:cNvSpPr txBox="1"/>
          <p:nvPr/>
        </p:nvSpPr>
        <p:spPr>
          <a:xfrm>
            <a:off x="2972991" y="880021"/>
            <a:ext cx="2304256" cy="443198"/>
          </a:xfrm>
          <a:prstGeom prst="rect">
            <a:avLst/>
          </a:prstGeom>
          <a:noFill/>
        </p:spPr>
        <p:txBody>
          <a:bodyPr wrap="square" lIns="0" tIns="0" rIns="0" bIns="0" rtlCol="0">
            <a:spAutoFit/>
          </a:bodyPr>
          <a:lstStyle/>
          <a:p>
            <a:pPr algn="just">
              <a:lnSpc>
                <a:spcPct val="120000"/>
              </a:lnSpc>
            </a:pPr>
            <a:r>
              <a:rPr lang="zh-CN" altLang="en-US" sz="2400" b="1" dirty="0" smtClean="0">
                <a:solidFill>
                  <a:srgbClr val="0070C0"/>
                </a:solidFill>
                <a:latin typeface="Arial" panose="020B0604020202020204" pitchFamily="34" charset="0"/>
                <a:ea typeface="微软雅黑" panose="020B0503020204020204" pitchFamily="34" charset="-122"/>
                <a:sym typeface="Arial" panose="020B0604020202020204" pitchFamily="34" charset="0"/>
              </a:rPr>
              <a:t>国内</a:t>
            </a:r>
            <a:endParaRPr lang="id-ID" sz="2400" b="1" dirty="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xmlns="" val="3645795190"/>
      </p:ext>
    </p:extLst>
  </p:cSld>
  <p:clrMapOvr>
    <a:masterClrMapping/>
  </p:clrMapOvr>
  <mc:AlternateContent xmlns:mc="http://schemas.openxmlformats.org/markup-compatibility/2006">
    <mc:Choice xmlns:p14="http://schemas.microsoft.com/office/powerpoint/2010/main" xmlns=""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ppt_x"/>
                                          </p:val>
                                        </p:tav>
                                        <p:tav tm="100000">
                                          <p:val>
                                            <p:strVal val="#ppt_x"/>
                                          </p:val>
                                        </p:tav>
                                      </p:tavLst>
                                    </p:anim>
                                    <p:anim calcmode="lin" valueType="num">
                                      <p:cBhvr additive="base">
                                        <p:cTn id="8"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box(in)">
                                      <p:cBhvr>
                                        <p:cTn id="13" dur="5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box(in)">
                                      <p:cBhvr>
                                        <p:cTn id="1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77" grpId="0"/>
      <p:bldP spid="7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a:spLocks/>
          </p:cNvSpPr>
          <p:nvPr/>
        </p:nvSpPr>
        <p:spPr bwMode="auto">
          <a:xfrm>
            <a:off x="0" y="1456085"/>
            <a:ext cx="4917207" cy="4261026"/>
          </a:xfrm>
          <a:custGeom>
            <a:avLst/>
            <a:gdLst>
              <a:gd name="connsiteX0" fmla="*/ 0 w 4511489"/>
              <a:gd name="connsiteY0" fmla="*/ 0 h 4261259"/>
              <a:gd name="connsiteX1" fmla="*/ 4511489 w 4511489"/>
              <a:gd name="connsiteY1" fmla="*/ 0 h 4261259"/>
              <a:gd name="connsiteX2" fmla="*/ 4511489 w 4511489"/>
              <a:gd name="connsiteY2" fmla="*/ 4261259 h 4261259"/>
              <a:gd name="connsiteX3" fmla="*/ 0 w 4511489"/>
              <a:gd name="connsiteY3" fmla="*/ 4261259 h 4261259"/>
            </a:gdLst>
            <a:ahLst/>
            <a:cxnLst>
              <a:cxn ang="0">
                <a:pos x="connsiteX0" y="connsiteY0"/>
              </a:cxn>
              <a:cxn ang="0">
                <a:pos x="connsiteX1" y="connsiteY1"/>
              </a:cxn>
              <a:cxn ang="0">
                <a:pos x="connsiteX2" y="connsiteY2"/>
              </a:cxn>
              <a:cxn ang="0">
                <a:pos x="connsiteX3" y="connsiteY3"/>
              </a:cxn>
            </a:cxnLst>
            <a:rect l="l" t="t" r="r" b="b"/>
            <a:pathLst>
              <a:path w="4511489" h="4261259">
                <a:moveTo>
                  <a:pt x="0" y="0"/>
                </a:moveTo>
                <a:lnTo>
                  <a:pt x="4511489" y="0"/>
                </a:lnTo>
                <a:lnTo>
                  <a:pt x="4511489" y="4261259"/>
                </a:lnTo>
                <a:lnTo>
                  <a:pt x="0" y="4261259"/>
                </a:lnTo>
                <a:close/>
              </a:path>
            </a:pathLst>
          </a:custGeom>
          <a:solidFill>
            <a:schemeClr val="accent2"/>
          </a:solidFill>
          <a:ln w="0">
            <a:noFill/>
            <a:prstDash val="solid"/>
            <a:round/>
            <a:headEnd/>
            <a:tailEnd/>
          </a:ln>
        </p:spPr>
        <p:txBody>
          <a:bodyPr vert="horz" wrap="square" lIns="128573" tIns="64286" rIns="128573" bIns="64286" numCol="1" anchor="t" anchorCtr="0" compatLnSpc="1">
            <a:prstTxWarp prst="textNoShape">
              <a:avLst/>
            </a:prstTxWarp>
            <a:noAutofit/>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8" name="任意多边形 17"/>
          <p:cNvSpPr>
            <a:spLocks/>
          </p:cNvSpPr>
          <p:nvPr/>
        </p:nvSpPr>
        <p:spPr bwMode="auto">
          <a:xfrm>
            <a:off x="10317807" y="1485813"/>
            <a:ext cx="2560869" cy="4261026"/>
          </a:xfrm>
          <a:custGeom>
            <a:avLst/>
            <a:gdLst>
              <a:gd name="connsiteX0" fmla="*/ 0 w 4511489"/>
              <a:gd name="connsiteY0" fmla="*/ 0 h 4261259"/>
              <a:gd name="connsiteX1" fmla="*/ 4511489 w 4511489"/>
              <a:gd name="connsiteY1" fmla="*/ 0 h 4261259"/>
              <a:gd name="connsiteX2" fmla="*/ 4511489 w 4511489"/>
              <a:gd name="connsiteY2" fmla="*/ 4261259 h 4261259"/>
              <a:gd name="connsiteX3" fmla="*/ 0 w 4511489"/>
              <a:gd name="connsiteY3" fmla="*/ 4261259 h 4261259"/>
            </a:gdLst>
            <a:ahLst/>
            <a:cxnLst>
              <a:cxn ang="0">
                <a:pos x="connsiteX0" y="connsiteY0"/>
              </a:cxn>
              <a:cxn ang="0">
                <a:pos x="connsiteX1" y="connsiteY1"/>
              </a:cxn>
              <a:cxn ang="0">
                <a:pos x="connsiteX2" y="connsiteY2"/>
              </a:cxn>
              <a:cxn ang="0">
                <a:pos x="connsiteX3" y="connsiteY3"/>
              </a:cxn>
            </a:cxnLst>
            <a:rect l="l" t="t" r="r" b="b"/>
            <a:pathLst>
              <a:path w="4511489" h="4261259">
                <a:moveTo>
                  <a:pt x="0" y="0"/>
                </a:moveTo>
                <a:lnTo>
                  <a:pt x="4511489" y="0"/>
                </a:lnTo>
                <a:lnTo>
                  <a:pt x="4511489" y="4261259"/>
                </a:lnTo>
                <a:lnTo>
                  <a:pt x="0" y="4261259"/>
                </a:lnTo>
                <a:close/>
              </a:path>
            </a:pathLst>
          </a:custGeom>
          <a:solidFill>
            <a:schemeClr val="accent1"/>
          </a:solidFill>
          <a:ln w="0">
            <a:noFill/>
            <a:prstDash val="solid"/>
            <a:round/>
            <a:headEnd/>
            <a:tailEnd/>
          </a:ln>
        </p:spPr>
        <p:txBody>
          <a:bodyPr vert="horz" wrap="square" lIns="128573" tIns="64286" rIns="128573" bIns="64286" numCol="1" anchor="t" anchorCtr="0" compatLnSpc="1">
            <a:prstTxWarp prst="textNoShape">
              <a:avLst/>
            </a:prstTxWarp>
            <a:noAutofit/>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5" name="椭圆 44"/>
          <p:cNvSpPr/>
          <p:nvPr/>
        </p:nvSpPr>
        <p:spPr>
          <a:xfrm>
            <a:off x="3693071" y="2536205"/>
            <a:ext cx="1826109" cy="1826108"/>
          </a:xfrm>
          <a:prstGeom prst="ellipse">
            <a:avLst/>
          </a:prstGeom>
          <a:gradFill flip="none" rotWithShape="1">
            <a:gsLst>
              <a:gs pos="25000">
                <a:schemeClr val="bg1">
                  <a:shade val="67500"/>
                  <a:satMod val="115000"/>
                </a:schemeClr>
              </a:gs>
              <a:gs pos="62000">
                <a:schemeClr val="bg1">
                  <a:shade val="100000"/>
                  <a:satMod val="115000"/>
                </a:schemeClr>
              </a:gs>
            </a:gsLst>
            <a:lin ang="2700000" scaled="1"/>
            <a:tileRect/>
          </a:gradFill>
          <a:ln w="38100">
            <a:solidFill>
              <a:schemeClr val="bg1"/>
            </a:solidFill>
          </a:ln>
          <a:effectLst>
            <a:outerShdw blurRad="254000" dist="127000" dir="30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6" name="MH_Others_1"/>
          <p:cNvSpPr txBox="1"/>
          <p:nvPr>
            <p:custDataLst>
              <p:tags r:id="rId1"/>
            </p:custDataLst>
          </p:nvPr>
        </p:nvSpPr>
        <p:spPr>
          <a:xfrm>
            <a:off x="3837087" y="2896245"/>
            <a:ext cx="1513416" cy="1046312"/>
          </a:xfrm>
          <a:prstGeom prst="rect">
            <a:avLst/>
          </a:prstGeom>
          <a:noFill/>
        </p:spPr>
        <p:txBody>
          <a:bodyPr wrap="square" lIns="0" tIns="0" rIns="0" bIns="0" rtlCol="0" anchor="ctr" anchorCtr="0">
            <a:spAutoFit/>
          </a:bodyPr>
          <a:lstStyle/>
          <a:p>
            <a:pPr algn="ctr"/>
            <a:r>
              <a:rPr lang="en-US" altLang="zh-CN" sz="4799"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02</a:t>
            </a:r>
          </a:p>
          <a:p>
            <a:pPr algn="ctr"/>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CHAPTER</a:t>
            </a:r>
            <a:endPar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6141343" y="2968253"/>
            <a:ext cx="4824536" cy="430887"/>
          </a:xfrm>
          <a:prstGeom prst="rect">
            <a:avLst/>
          </a:prstGeom>
        </p:spPr>
        <p:txBody>
          <a:bodyPr wrap="square" lIns="0" tIns="0" rIns="0" bIns="0">
            <a:spAutoFit/>
          </a:bodyPr>
          <a:lstStyle/>
          <a:p>
            <a:r>
              <a:rPr lang="zh-CN" altLang="zh-CN" sz="2800" b="1" dirty="0" smtClean="0">
                <a:solidFill>
                  <a:srgbClr val="FF0000"/>
                </a:solidFill>
                <a:latin typeface="微软雅黑" pitchFamily="34" charset="-122"/>
                <a:ea typeface="微软雅黑" pitchFamily="34" charset="-122"/>
              </a:rPr>
              <a:t>数学阅读</a:t>
            </a:r>
            <a:r>
              <a:rPr lang="zh-CN" altLang="en-US" sz="2800" b="1" dirty="0" smtClean="0">
                <a:solidFill>
                  <a:srgbClr val="FF0000"/>
                </a:solidFill>
                <a:latin typeface="微软雅黑" pitchFamily="34" charset="-122"/>
                <a:ea typeface="微软雅黑" pitchFamily="34" charset="-122"/>
              </a:rPr>
              <a:t>的价值追问</a:t>
            </a:r>
            <a:endParaRPr lang="zh-CN" altLang="zh-CN" sz="2800" dirty="0">
              <a:solidFill>
                <a:srgbClr val="FF0000"/>
              </a:solidFill>
              <a:latin typeface="微软雅黑" pitchFamily="34" charset="-122"/>
              <a:ea typeface="微软雅黑" pitchFamily="34" charset="-122"/>
            </a:endParaRPr>
          </a:p>
        </p:txBody>
      </p:sp>
      <p:sp>
        <p:nvSpPr>
          <p:cNvPr id="26" name="文本框 37"/>
          <p:cNvSpPr txBox="1"/>
          <p:nvPr/>
        </p:nvSpPr>
        <p:spPr>
          <a:xfrm>
            <a:off x="956767" y="3256285"/>
            <a:ext cx="1348914" cy="374375"/>
          </a:xfrm>
          <a:prstGeom prst="rect">
            <a:avLst/>
          </a:prstGeom>
          <a:noFill/>
        </p:spPr>
        <p:txBody>
          <a:bodyPr wrap="none" lIns="96434" tIns="48217" rIns="96434" bIns="48217" rtlCol="0">
            <a:spAutoFit/>
          </a:bodyPr>
          <a:lstStyle/>
          <a:p>
            <a:pPr defTabSz="964278"/>
            <a:r>
              <a:rPr lang="zh-CN" altLang="en-US" sz="1800" dirty="0" smtClean="0">
                <a:solidFill>
                  <a:schemeClr val="accent2"/>
                </a:solidFill>
                <a:latin typeface="微软雅黑" panose="020B0503020204020204" pitchFamily="34" charset="-122"/>
                <a:ea typeface="微软雅黑" panose="020B0503020204020204" pitchFamily="34" charset="-122"/>
                <a:cs typeface="+mn-ea"/>
                <a:sym typeface="+mn-lt"/>
              </a:rPr>
              <a:t>加标题文字</a:t>
            </a:r>
            <a:endParaRPr lang="zh-CN" altLang="en-US" sz="1800" dirty="0">
              <a:solidFill>
                <a:schemeClr val="accent2"/>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xmlns="" val="388172209"/>
      </p:ext>
    </p:extLst>
  </p:cSld>
  <p:clrMapOvr>
    <a:masterClrMapping/>
  </p:clrMapOvr>
  <mc:AlternateContent xmlns:mc="http://schemas.openxmlformats.org/markup-compatibility/2006">
    <mc:Choice xmlns:p14="http://schemas.microsoft.com/office/powerpoint/2010/main" xmlns=""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AutoShape 1"/>
          <p:cNvSpPr>
            <a:spLocks/>
          </p:cNvSpPr>
          <p:nvPr/>
        </p:nvSpPr>
        <p:spPr bwMode="auto">
          <a:xfrm>
            <a:off x="9775191" y="3277619"/>
            <a:ext cx="1552844" cy="1272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912"/>
                </a:moveTo>
                <a:lnTo>
                  <a:pt x="0" y="3687"/>
                </a:lnTo>
                <a:cubicBezTo>
                  <a:pt x="0" y="1650"/>
                  <a:pt x="1352" y="0"/>
                  <a:pt x="3020" y="0"/>
                </a:cubicBezTo>
                <a:lnTo>
                  <a:pt x="18579" y="0"/>
                </a:lnTo>
                <a:cubicBezTo>
                  <a:pt x="20247" y="0"/>
                  <a:pt x="21600" y="1650"/>
                  <a:pt x="21600" y="3687"/>
                </a:cubicBezTo>
                <a:lnTo>
                  <a:pt x="21600" y="17912"/>
                </a:lnTo>
                <a:cubicBezTo>
                  <a:pt x="21600" y="19949"/>
                  <a:pt x="20247" y="21600"/>
                  <a:pt x="18579" y="21600"/>
                </a:cubicBezTo>
                <a:lnTo>
                  <a:pt x="3020" y="21600"/>
                </a:lnTo>
                <a:cubicBezTo>
                  <a:pt x="1352" y="21600"/>
                  <a:pt x="0" y="19949"/>
                  <a:pt x="0" y="17912"/>
                </a:cubicBezTo>
                <a:close/>
              </a:path>
            </a:pathLst>
          </a:custGeom>
          <a:solidFill>
            <a:schemeClr val="accent6"/>
          </a:solidFill>
          <a:ln>
            <a:noFill/>
          </a:ln>
          <a:effectLst/>
          <a:extLst/>
        </p:spPr>
        <p:txBody>
          <a:bodyPr lIns="0" tIns="0" rIns="0" bIns="0" anchor="ctr"/>
          <a:lstStyle/>
          <a:p>
            <a:pPr>
              <a:lnSpc>
                <a:spcPct val="100000"/>
              </a:lnSpc>
              <a:defRPr/>
            </a:pPr>
            <a:endParaRPr lang="es-ES" sz="1687">
              <a:latin typeface="Arial" panose="020B0604020202020204" pitchFamily="34" charset="0"/>
              <a:ea typeface="微软雅黑" panose="020B0503020204020204" pitchFamily="34" charset="-122"/>
              <a:cs typeface="Helvetica Light" charset="0"/>
              <a:sym typeface="Arial" panose="020B0604020202020204" pitchFamily="34" charset="0"/>
            </a:endParaRPr>
          </a:p>
        </p:txBody>
      </p:sp>
      <p:sp>
        <p:nvSpPr>
          <p:cNvPr id="69634" name="AutoShape 2"/>
          <p:cNvSpPr>
            <a:spLocks/>
          </p:cNvSpPr>
          <p:nvPr/>
        </p:nvSpPr>
        <p:spPr bwMode="auto">
          <a:xfrm>
            <a:off x="8263366" y="3277619"/>
            <a:ext cx="1533590" cy="1272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302"/>
                </a:moveTo>
                <a:lnTo>
                  <a:pt x="0" y="4297"/>
                </a:lnTo>
                <a:cubicBezTo>
                  <a:pt x="0" y="1924"/>
                  <a:pt x="1595" y="0"/>
                  <a:pt x="3564" y="0"/>
                </a:cubicBezTo>
                <a:lnTo>
                  <a:pt x="18035" y="0"/>
                </a:lnTo>
                <a:cubicBezTo>
                  <a:pt x="20004" y="0"/>
                  <a:pt x="21599" y="1924"/>
                  <a:pt x="21599" y="4297"/>
                </a:cubicBezTo>
                <a:lnTo>
                  <a:pt x="21599" y="17302"/>
                </a:lnTo>
                <a:cubicBezTo>
                  <a:pt x="21599" y="19675"/>
                  <a:pt x="20004" y="21600"/>
                  <a:pt x="18035" y="21600"/>
                </a:cubicBezTo>
                <a:lnTo>
                  <a:pt x="3564" y="21600"/>
                </a:lnTo>
                <a:cubicBezTo>
                  <a:pt x="1595" y="21600"/>
                  <a:pt x="0" y="19675"/>
                  <a:pt x="0" y="17302"/>
                </a:cubicBezTo>
                <a:close/>
              </a:path>
            </a:pathLst>
          </a:custGeom>
          <a:solidFill>
            <a:schemeClr val="accent5"/>
          </a:solidFill>
          <a:ln>
            <a:noFill/>
          </a:ln>
          <a:effectLst/>
          <a:extLst/>
        </p:spPr>
        <p:txBody>
          <a:bodyPr lIns="0" tIns="0" rIns="0" bIns="0" anchor="ctr"/>
          <a:lstStyle/>
          <a:p>
            <a:pPr>
              <a:lnSpc>
                <a:spcPct val="100000"/>
              </a:lnSpc>
              <a:defRPr/>
            </a:pPr>
            <a:endParaRPr lang="es-ES" sz="1687">
              <a:latin typeface="Arial" panose="020B0604020202020204" pitchFamily="34" charset="0"/>
              <a:ea typeface="微软雅黑" panose="020B0503020204020204" pitchFamily="34" charset="-122"/>
              <a:cs typeface="Helvetica Light" charset="0"/>
              <a:sym typeface="Arial" panose="020B0604020202020204" pitchFamily="34" charset="0"/>
            </a:endParaRPr>
          </a:p>
        </p:txBody>
      </p:sp>
      <p:sp>
        <p:nvSpPr>
          <p:cNvPr id="69635" name="AutoShape 3"/>
          <p:cNvSpPr>
            <a:spLocks/>
          </p:cNvSpPr>
          <p:nvPr/>
        </p:nvSpPr>
        <p:spPr bwMode="auto">
          <a:xfrm>
            <a:off x="6739822" y="3277619"/>
            <a:ext cx="1534427" cy="1272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523"/>
                </a:moveTo>
                <a:lnTo>
                  <a:pt x="0" y="4076"/>
                </a:lnTo>
                <a:cubicBezTo>
                  <a:pt x="0" y="1824"/>
                  <a:pt x="1513" y="0"/>
                  <a:pt x="3381" y="0"/>
                </a:cubicBezTo>
                <a:lnTo>
                  <a:pt x="18218" y="0"/>
                </a:lnTo>
                <a:cubicBezTo>
                  <a:pt x="20086" y="0"/>
                  <a:pt x="21599" y="1824"/>
                  <a:pt x="21599" y="4076"/>
                </a:cubicBezTo>
                <a:lnTo>
                  <a:pt x="21599" y="17523"/>
                </a:lnTo>
                <a:cubicBezTo>
                  <a:pt x="21599" y="19775"/>
                  <a:pt x="20086" y="21600"/>
                  <a:pt x="18218" y="21600"/>
                </a:cubicBezTo>
                <a:lnTo>
                  <a:pt x="3381" y="21600"/>
                </a:lnTo>
                <a:cubicBezTo>
                  <a:pt x="1513" y="21600"/>
                  <a:pt x="0" y="19775"/>
                  <a:pt x="0" y="17523"/>
                </a:cubicBezTo>
                <a:close/>
              </a:path>
            </a:pathLst>
          </a:custGeom>
          <a:solidFill>
            <a:schemeClr val="accent4"/>
          </a:solidFill>
          <a:ln>
            <a:noFill/>
          </a:ln>
          <a:effectLst/>
          <a:extLst/>
        </p:spPr>
        <p:txBody>
          <a:bodyPr lIns="0" tIns="0" rIns="0" bIns="0" anchor="ctr"/>
          <a:lstStyle/>
          <a:p>
            <a:pPr>
              <a:lnSpc>
                <a:spcPct val="100000"/>
              </a:lnSpc>
              <a:defRPr/>
            </a:pPr>
            <a:endParaRPr lang="es-ES" sz="1687">
              <a:latin typeface="Arial" panose="020B0604020202020204" pitchFamily="34" charset="0"/>
              <a:ea typeface="微软雅黑" panose="020B0503020204020204" pitchFamily="34" charset="-122"/>
              <a:cs typeface="Helvetica Light" charset="0"/>
              <a:sym typeface="Arial" panose="020B0604020202020204" pitchFamily="34" charset="0"/>
            </a:endParaRPr>
          </a:p>
        </p:txBody>
      </p:sp>
      <p:sp>
        <p:nvSpPr>
          <p:cNvPr id="69636" name="AutoShape 4"/>
          <p:cNvSpPr>
            <a:spLocks/>
          </p:cNvSpPr>
          <p:nvPr/>
        </p:nvSpPr>
        <p:spPr bwMode="auto">
          <a:xfrm>
            <a:off x="5217115" y="3277619"/>
            <a:ext cx="1533590" cy="1272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286"/>
                </a:moveTo>
                <a:lnTo>
                  <a:pt x="0" y="4313"/>
                </a:lnTo>
                <a:cubicBezTo>
                  <a:pt x="0" y="1931"/>
                  <a:pt x="1601" y="0"/>
                  <a:pt x="3577" y="0"/>
                </a:cubicBezTo>
                <a:lnTo>
                  <a:pt x="18022" y="0"/>
                </a:lnTo>
                <a:cubicBezTo>
                  <a:pt x="19998" y="0"/>
                  <a:pt x="21599" y="1931"/>
                  <a:pt x="21599" y="4313"/>
                </a:cubicBezTo>
                <a:lnTo>
                  <a:pt x="21599" y="17286"/>
                </a:lnTo>
                <a:cubicBezTo>
                  <a:pt x="21599" y="19668"/>
                  <a:pt x="19998" y="21600"/>
                  <a:pt x="18022" y="21600"/>
                </a:cubicBezTo>
                <a:lnTo>
                  <a:pt x="3577" y="21600"/>
                </a:lnTo>
                <a:cubicBezTo>
                  <a:pt x="1601" y="21600"/>
                  <a:pt x="0" y="19668"/>
                  <a:pt x="0" y="17286"/>
                </a:cubicBezTo>
                <a:close/>
              </a:path>
            </a:pathLst>
          </a:custGeom>
          <a:solidFill>
            <a:schemeClr val="accent3"/>
          </a:solidFill>
          <a:ln>
            <a:noFill/>
          </a:ln>
          <a:effectLst/>
          <a:extLst/>
        </p:spPr>
        <p:txBody>
          <a:bodyPr lIns="0" tIns="0" rIns="0" bIns="0" anchor="ctr"/>
          <a:lstStyle/>
          <a:p>
            <a:pPr>
              <a:lnSpc>
                <a:spcPct val="100000"/>
              </a:lnSpc>
              <a:defRPr/>
            </a:pPr>
            <a:endParaRPr lang="es-ES" sz="1687">
              <a:latin typeface="Arial" panose="020B0604020202020204" pitchFamily="34" charset="0"/>
              <a:ea typeface="微软雅黑" panose="020B0503020204020204" pitchFamily="34" charset="-122"/>
              <a:cs typeface="Helvetica Light" charset="0"/>
              <a:sym typeface="Arial" panose="020B0604020202020204" pitchFamily="34" charset="0"/>
            </a:endParaRPr>
          </a:p>
        </p:txBody>
      </p:sp>
      <p:sp>
        <p:nvSpPr>
          <p:cNvPr id="69637" name="AutoShape 5"/>
          <p:cNvSpPr>
            <a:spLocks/>
          </p:cNvSpPr>
          <p:nvPr/>
        </p:nvSpPr>
        <p:spPr bwMode="auto">
          <a:xfrm>
            <a:off x="3705290" y="3277619"/>
            <a:ext cx="1533590" cy="127241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7350"/>
                </a:moveTo>
                <a:lnTo>
                  <a:pt x="0" y="4249"/>
                </a:lnTo>
                <a:cubicBezTo>
                  <a:pt x="0" y="1902"/>
                  <a:pt x="1578" y="0"/>
                  <a:pt x="3524" y="0"/>
                </a:cubicBezTo>
                <a:lnTo>
                  <a:pt x="18075" y="0"/>
                </a:lnTo>
                <a:cubicBezTo>
                  <a:pt x="20021" y="0"/>
                  <a:pt x="21599" y="1902"/>
                  <a:pt x="21599" y="4249"/>
                </a:cubicBezTo>
                <a:lnTo>
                  <a:pt x="21599" y="17350"/>
                </a:lnTo>
                <a:cubicBezTo>
                  <a:pt x="21599" y="19697"/>
                  <a:pt x="20021" y="21600"/>
                  <a:pt x="18075" y="21600"/>
                </a:cubicBezTo>
                <a:lnTo>
                  <a:pt x="3524" y="21600"/>
                </a:lnTo>
                <a:cubicBezTo>
                  <a:pt x="1578" y="21600"/>
                  <a:pt x="0" y="19697"/>
                  <a:pt x="0" y="17350"/>
                </a:cubicBezTo>
                <a:close/>
              </a:path>
            </a:pathLst>
          </a:custGeom>
          <a:solidFill>
            <a:schemeClr val="accent2"/>
          </a:solidFill>
          <a:ln>
            <a:noFill/>
          </a:ln>
          <a:extLst/>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638" name="AutoShape 6"/>
          <p:cNvSpPr>
            <a:spLocks/>
          </p:cNvSpPr>
          <p:nvPr/>
        </p:nvSpPr>
        <p:spPr bwMode="auto">
          <a:xfrm>
            <a:off x="2175049" y="3277620"/>
            <a:ext cx="1533590" cy="127492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7952"/>
                </a:moveTo>
                <a:lnTo>
                  <a:pt x="0" y="3647"/>
                </a:lnTo>
                <a:cubicBezTo>
                  <a:pt x="0" y="1633"/>
                  <a:pt x="1356" y="0"/>
                  <a:pt x="3030" y="0"/>
                </a:cubicBezTo>
                <a:lnTo>
                  <a:pt x="18569" y="0"/>
                </a:lnTo>
                <a:cubicBezTo>
                  <a:pt x="20243" y="0"/>
                  <a:pt x="21599" y="1633"/>
                  <a:pt x="21599" y="3647"/>
                </a:cubicBezTo>
                <a:lnTo>
                  <a:pt x="21599" y="17952"/>
                </a:lnTo>
                <a:cubicBezTo>
                  <a:pt x="21599" y="19966"/>
                  <a:pt x="20243" y="21600"/>
                  <a:pt x="18569" y="21600"/>
                </a:cubicBezTo>
                <a:lnTo>
                  <a:pt x="3030" y="21600"/>
                </a:lnTo>
                <a:cubicBezTo>
                  <a:pt x="1356" y="21600"/>
                  <a:pt x="0" y="19966"/>
                  <a:pt x="0" y="17952"/>
                </a:cubicBezTo>
                <a:close/>
              </a:path>
            </a:pathLst>
          </a:custGeom>
          <a:solidFill>
            <a:schemeClr val="accent1"/>
          </a:solidFill>
          <a:ln>
            <a:noFill/>
          </a:ln>
          <a:extLst/>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2" name="Object 11"/>
          <p:cNvGraphicFramePr>
            <a:graphicFrameLocks noChangeAspect="1"/>
          </p:cNvGraphicFramePr>
          <p:nvPr>
            <p:extLst/>
          </p:nvPr>
        </p:nvGraphicFramePr>
        <p:xfrm>
          <a:off x="1464340" y="3220696"/>
          <a:ext cx="1416394" cy="1416394"/>
        </p:xfrm>
        <a:graphic>
          <a:graphicData uri="http://schemas.openxmlformats.org/drawingml/2006/chart">
            <c:chart xmlns:c="http://schemas.openxmlformats.org/drawingml/2006/chart" xmlns:r="http://schemas.openxmlformats.org/officeDocument/2006/relationships" r:id="rId3"/>
          </a:graphicData>
        </a:graphic>
      </p:graphicFrame>
      <p:sp>
        <p:nvSpPr>
          <p:cNvPr id="69644" name="AutoShape 12"/>
          <p:cNvSpPr>
            <a:spLocks/>
          </p:cNvSpPr>
          <p:nvPr/>
        </p:nvSpPr>
        <p:spPr bwMode="auto">
          <a:xfrm>
            <a:off x="1824299" y="3580654"/>
            <a:ext cx="696477" cy="69647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1"/>
          </a:solidFill>
          <a:ln w="25400" cap="flat" cmpd="sng">
            <a:solidFill>
              <a:srgbClr val="000000">
                <a:alpha val="0"/>
              </a:srgbClr>
            </a:solidFill>
            <a:prstDash val="solid"/>
            <a:miter lim="0"/>
            <a:headEnd/>
            <a:tailEnd/>
          </a:ln>
          <a:effectLst/>
          <a:extLst/>
        </p:spPr>
        <p:txBody>
          <a:bodyPr lIns="0" tIns="0" rIns="0" bIns="0" anchor="ctr"/>
          <a:lstStyle/>
          <a:p>
            <a:pPr defTabSz="308049">
              <a:defRPr/>
            </a:pPr>
            <a:endParaRPr lang="es-ES" sz="2109">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graphicFrame>
        <p:nvGraphicFramePr>
          <p:cNvPr id="3" name="Object 13"/>
          <p:cNvGraphicFramePr>
            <a:graphicFrameLocks noChangeAspect="1"/>
          </p:cNvGraphicFramePr>
          <p:nvPr>
            <p:extLst/>
          </p:nvPr>
        </p:nvGraphicFramePr>
        <p:xfrm>
          <a:off x="2999604" y="3220696"/>
          <a:ext cx="1416394" cy="1416394"/>
        </p:xfrm>
        <a:graphic>
          <a:graphicData uri="http://schemas.openxmlformats.org/drawingml/2006/chart">
            <c:chart xmlns:c="http://schemas.openxmlformats.org/drawingml/2006/chart" xmlns:r="http://schemas.openxmlformats.org/officeDocument/2006/relationships" r:id="rId4"/>
          </a:graphicData>
        </a:graphic>
      </p:graphicFrame>
      <p:sp>
        <p:nvSpPr>
          <p:cNvPr id="69646" name="AutoShape 14"/>
          <p:cNvSpPr>
            <a:spLocks/>
          </p:cNvSpPr>
          <p:nvPr/>
        </p:nvSpPr>
        <p:spPr bwMode="auto">
          <a:xfrm>
            <a:off x="3359563" y="3580654"/>
            <a:ext cx="696477" cy="69647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2"/>
          </a:solidFill>
          <a:ln w="25400" cap="flat" cmpd="sng">
            <a:solidFill>
              <a:srgbClr val="000000">
                <a:alpha val="0"/>
              </a:srgbClr>
            </a:solidFill>
            <a:prstDash val="solid"/>
            <a:miter lim="0"/>
            <a:headEnd/>
            <a:tailEnd/>
          </a:ln>
          <a:effectLst/>
          <a:extLst/>
        </p:spPr>
        <p:txBody>
          <a:bodyPr lIns="0" tIns="0" rIns="0" bIns="0" anchor="ctr"/>
          <a:lstStyle/>
          <a:p>
            <a:pPr defTabSz="308049">
              <a:defRPr/>
            </a:pPr>
            <a:endParaRPr lang="es-ES" sz="2109">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graphicFrame>
        <p:nvGraphicFramePr>
          <p:cNvPr id="4" name="Object 15"/>
          <p:cNvGraphicFramePr>
            <a:graphicFrameLocks noChangeAspect="1"/>
          </p:cNvGraphicFramePr>
          <p:nvPr>
            <p:extLst/>
          </p:nvPr>
        </p:nvGraphicFramePr>
        <p:xfrm>
          <a:off x="4534868" y="3220696"/>
          <a:ext cx="1416394" cy="1416394"/>
        </p:xfrm>
        <a:graphic>
          <a:graphicData uri="http://schemas.openxmlformats.org/drawingml/2006/chart">
            <c:chart xmlns:c="http://schemas.openxmlformats.org/drawingml/2006/chart" xmlns:r="http://schemas.openxmlformats.org/officeDocument/2006/relationships" r:id="rId5"/>
          </a:graphicData>
        </a:graphic>
      </p:graphicFrame>
      <p:sp>
        <p:nvSpPr>
          <p:cNvPr id="69648" name="AutoShape 16"/>
          <p:cNvSpPr>
            <a:spLocks/>
          </p:cNvSpPr>
          <p:nvPr/>
        </p:nvSpPr>
        <p:spPr bwMode="auto">
          <a:xfrm>
            <a:off x="4901524" y="3580654"/>
            <a:ext cx="696477" cy="69647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3"/>
          </a:solidFill>
          <a:ln w="25400" cap="flat" cmpd="sng">
            <a:solidFill>
              <a:srgbClr val="000000">
                <a:alpha val="0"/>
              </a:srgbClr>
            </a:solidFill>
            <a:prstDash val="solid"/>
            <a:miter lim="0"/>
            <a:headEnd/>
            <a:tailEnd/>
          </a:ln>
          <a:effectLst/>
          <a:extLst/>
        </p:spPr>
        <p:txBody>
          <a:bodyPr lIns="0" tIns="0" rIns="0" bIns="0" anchor="ctr"/>
          <a:lstStyle/>
          <a:p>
            <a:pPr defTabSz="308049">
              <a:defRPr/>
            </a:pPr>
            <a:endParaRPr lang="es-ES" sz="2109">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graphicFrame>
        <p:nvGraphicFramePr>
          <p:cNvPr id="5" name="Object 17"/>
          <p:cNvGraphicFramePr>
            <a:graphicFrameLocks noChangeAspect="1"/>
          </p:cNvGraphicFramePr>
          <p:nvPr>
            <p:extLst/>
          </p:nvPr>
        </p:nvGraphicFramePr>
        <p:xfrm>
          <a:off x="6025765" y="3203117"/>
          <a:ext cx="1451553" cy="1451553"/>
        </p:xfrm>
        <a:graphic>
          <a:graphicData uri="http://schemas.openxmlformats.org/drawingml/2006/chart">
            <c:chart xmlns:c="http://schemas.openxmlformats.org/drawingml/2006/chart" xmlns:r="http://schemas.openxmlformats.org/officeDocument/2006/relationships" r:id="rId6"/>
          </a:graphicData>
        </a:graphic>
      </p:graphicFrame>
      <p:sp>
        <p:nvSpPr>
          <p:cNvPr id="69650" name="AutoShape 18"/>
          <p:cNvSpPr>
            <a:spLocks/>
          </p:cNvSpPr>
          <p:nvPr/>
        </p:nvSpPr>
        <p:spPr bwMode="auto">
          <a:xfrm>
            <a:off x="6403303" y="3580654"/>
            <a:ext cx="695641" cy="69647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4"/>
          </a:solidFill>
          <a:ln w="25400" cap="flat" cmpd="sng">
            <a:solidFill>
              <a:srgbClr val="000000">
                <a:alpha val="0"/>
              </a:srgbClr>
            </a:solidFill>
            <a:prstDash val="solid"/>
            <a:miter lim="0"/>
            <a:headEnd/>
            <a:tailEnd/>
          </a:ln>
          <a:effectLst/>
          <a:extLst/>
        </p:spPr>
        <p:txBody>
          <a:bodyPr lIns="0" tIns="0" rIns="0" bIns="0" anchor="ctr"/>
          <a:lstStyle/>
          <a:p>
            <a:pPr defTabSz="308049">
              <a:defRPr/>
            </a:pPr>
            <a:endParaRPr lang="es-ES" sz="2109">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graphicFrame>
        <p:nvGraphicFramePr>
          <p:cNvPr id="6" name="Object 19"/>
          <p:cNvGraphicFramePr>
            <a:graphicFrameLocks noChangeAspect="1"/>
          </p:cNvGraphicFramePr>
          <p:nvPr>
            <p:extLst/>
          </p:nvPr>
        </p:nvGraphicFramePr>
        <p:xfrm>
          <a:off x="7569400" y="3220696"/>
          <a:ext cx="1416394" cy="1416394"/>
        </p:xfrm>
        <a:graphic>
          <a:graphicData uri="http://schemas.openxmlformats.org/drawingml/2006/chart">
            <c:chart xmlns:c="http://schemas.openxmlformats.org/drawingml/2006/chart" xmlns:r="http://schemas.openxmlformats.org/officeDocument/2006/relationships" r:id="rId7"/>
          </a:graphicData>
        </a:graphic>
      </p:graphicFrame>
      <p:sp>
        <p:nvSpPr>
          <p:cNvPr id="69652" name="AutoShape 20"/>
          <p:cNvSpPr>
            <a:spLocks/>
          </p:cNvSpPr>
          <p:nvPr/>
        </p:nvSpPr>
        <p:spPr bwMode="auto">
          <a:xfrm>
            <a:off x="7929359" y="3580654"/>
            <a:ext cx="696477" cy="69647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5"/>
          </a:solidFill>
          <a:ln w="25400" cap="flat" cmpd="sng">
            <a:solidFill>
              <a:srgbClr val="000000">
                <a:alpha val="0"/>
              </a:srgbClr>
            </a:solidFill>
            <a:prstDash val="solid"/>
            <a:miter lim="0"/>
            <a:headEnd/>
            <a:tailEnd/>
          </a:ln>
          <a:effectLst/>
          <a:extLst/>
        </p:spPr>
        <p:txBody>
          <a:bodyPr lIns="0" tIns="0" rIns="0" bIns="0" anchor="ctr"/>
          <a:lstStyle/>
          <a:p>
            <a:pPr defTabSz="308049">
              <a:defRPr/>
            </a:pPr>
            <a:endParaRPr lang="es-ES" sz="2109">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graphicFrame>
        <p:nvGraphicFramePr>
          <p:cNvPr id="7" name="Object 21"/>
          <p:cNvGraphicFramePr>
            <a:graphicFrameLocks noChangeAspect="1"/>
          </p:cNvGraphicFramePr>
          <p:nvPr>
            <p:extLst/>
          </p:nvPr>
        </p:nvGraphicFramePr>
        <p:xfrm>
          <a:off x="9086248" y="3220696"/>
          <a:ext cx="1416394" cy="1416394"/>
        </p:xfrm>
        <a:graphic>
          <a:graphicData uri="http://schemas.openxmlformats.org/drawingml/2006/chart">
            <c:chart xmlns:c="http://schemas.openxmlformats.org/drawingml/2006/chart" xmlns:r="http://schemas.openxmlformats.org/officeDocument/2006/relationships" r:id="rId8"/>
          </a:graphicData>
        </a:graphic>
      </p:graphicFrame>
      <p:sp>
        <p:nvSpPr>
          <p:cNvPr id="69654" name="AutoShape 22"/>
          <p:cNvSpPr>
            <a:spLocks/>
          </p:cNvSpPr>
          <p:nvPr/>
        </p:nvSpPr>
        <p:spPr bwMode="auto">
          <a:xfrm>
            <a:off x="9446206" y="3580654"/>
            <a:ext cx="696477" cy="69647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6"/>
          </a:solidFill>
          <a:ln w="25400" cap="flat" cmpd="sng">
            <a:solidFill>
              <a:srgbClr val="000000">
                <a:alpha val="0"/>
              </a:srgbClr>
            </a:solidFill>
            <a:prstDash val="solid"/>
            <a:miter lim="0"/>
            <a:headEnd/>
            <a:tailEnd/>
          </a:ln>
          <a:effectLst/>
          <a:extLst/>
        </p:spPr>
        <p:txBody>
          <a:bodyPr lIns="0" tIns="0" rIns="0" bIns="0" anchor="ctr"/>
          <a:lstStyle/>
          <a:p>
            <a:pPr defTabSz="308049">
              <a:defRPr/>
            </a:pPr>
            <a:endParaRPr lang="es-ES" sz="2109">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69655" name="AutoShape 23"/>
          <p:cNvSpPr>
            <a:spLocks/>
          </p:cNvSpPr>
          <p:nvPr/>
        </p:nvSpPr>
        <p:spPr bwMode="auto">
          <a:xfrm>
            <a:off x="1883734" y="3783337"/>
            <a:ext cx="567562" cy="2993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400" b="0">
                <a:latin typeface="Arial" panose="020B0604020202020204" pitchFamily="34" charset="0"/>
                <a:ea typeface="微软雅黑" panose="020B0503020204020204" pitchFamily="34" charset="-122"/>
                <a:sym typeface="Arial" panose="020B0604020202020204" pitchFamily="34" charset="0"/>
              </a:rPr>
              <a:t>40</a:t>
            </a:r>
            <a:r>
              <a:rPr lang="es-ES" altLang="zh-CN" sz="1400">
                <a:latin typeface="Arial" panose="020B0604020202020204" pitchFamily="34" charset="0"/>
                <a:ea typeface="微软雅黑" panose="020B0503020204020204" pitchFamily="34" charset="-122"/>
                <a:sym typeface="Arial" panose="020B0604020202020204" pitchFamily="34" charset="0"/>
              </a:rPr>
              <a:t>%</a:t>
            </a:r>
            <a:endParaRPr lang="es-ES" altLang="zh-CN" sz="1200">
              <a:latin typeface="Arial" panose="020B0604020202020204" pitchFamily="34" charset="0"/>
              <a:ea typeface="微软雅黑" panose="020B0503020204020204" pitchFamily="34" charset="-122"/>
              <a:sym typeface="Arial" panose="020B0604020202020204" pitchFamily="34" charset="0"/>
            </a:endParaRPr>
          </a:p>
        </p:txBody>
      </p:sp>
      <p:sp>
        <p:nvSpPr>
          <p:cNvPr id="69656" name="AutoShape 24"/>
          <p:cNvSpPr>
            <a:spLocks/>
          </p:cNvSpPr>
          <p:nvPr/>
        </p:nvSpPr>
        <p:spPr bwMode="auto">
          <a:xfrm>
            <a:off x="3410627" y="3783337"/>
            <a:ext cx="567562" cy="2993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400" b="0">
                <a:latin typeface="Arial" panose="020B0604020202020204" pitchFamily="34" charset="0"/>
                <a:ea typeface="微软雅黑" panose="020B0503020204020204" pitchFamily="34" charset="-122"/>
                <a:sym typeface="Arial" panose="020B0604020202020204" pitchFamily="34" charset="0"/>
              </a:rPr>
              <a:t>30</a:t>
            </a:r>
            <a:r>
              <a:rPr lang="es-ES" altLang="zh-CN" sz="1400">
                <a:latin typeface="Arial" panose="020B0604020202020204" pitchFamily="34" charset="0"/>
                <a:ea typeface="微软雅黑" panose="020B0503020204020204" pitchFamily="34" charset="-122"/>
                <a:sym typeface="Arial" panose="020B0604020202020204" pitchFamily="34" charset="0"/>
              </a:rPr>
              <a:t>%</a:t>
            </a:r>
            <a:endParaRPr lang="es-ES" altLang="zh-CN" sz="1200">
              <a:latin typeface="Arial" panose="020B0604020202020204" pitchFamily="34" charset="0"/>
              <a:ea typeface="微软雅黑" panose="020B0503020204020204" pitchFamily="34" charset="-122"/>
              <a:sym typeface="Arial" panose="020B0604020202020204" pitchFamily="34" charset="0"/>
            </a:endParaRPr>
          </a:p>
        </p:txBody>
      </p:sp>
      <p:sp>
        <p:nvSpPr>
          <p:cNvPr id="69657" name="AutoShape 25"/>
          <p:cNvSpPr>
            <a:spLocks/>
          </p:cNvSpPr>
          <p:nvPr/>
        </p:nvSpPr>
        <p:spPr bwMode="auto">
          <a:xfrm>
            <a:off x="4971004" y="3783337"/>
            <a:ext cx="567562" cy="2993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400" b="0">
                <a:latin typeface="Arial" panose="020B0604020202020204" pitchFamily="34" charset="0"/>
                <a:ea typeface="微软雅黑" panose="020B0503020204020204" pitchFamily="34" charset="-122"/>
                <a:sym typeface="Arial" panose="020B0604020202020204" pitchFamily="34" charset="0"/>
              </a:rPr>
              <a:t>50</a:t>
            </a:r>
            <a:r>
              <a:rPr lang="es-ES" altLang="zh-CN" sz="1400">
                <a:latin typeface="Arial" panose="020B0604020202020204" pitchFamily="34" charset="0"/>
                <a:ea typeface="微软雅黑" panose="020B0503020204020204" pitchFamily="34" charset="-122"/>
                <a:sym typeface="Arial" panose="020B0604020202020204" pitchFamily="34" charset="0"/>
              </a:rPr>
              <a:t>%</a:t>
            </a:r>
            <a:endParaRPr lang="es-ES" altLang="zh-CN" sz="1200">
              <a:latin typeface="Arial" panose="020B0604020202020204" pitchFamily="34" charset="0"/>
              <a:ea typeface="微软雅黑" panose="020B0503020204020204" pitchFamily="34" charset="-122"/>
              <a:sym typeface="Arial" panose="020B0604020202020204" pitchFamily="34" charset="0"/>
            </a:endParaRPr>
          </a:p>
        </p:txBody>
      </p:sp>
      <p:sp>
        <p:nvSpPr>
          <p:cNvPr id="69658" name="AutoShape 26"/>
          <p:cNvSpPr>
            <a:spLocks/>
          </p:cNvSpPr>
          <p:nvPr/>
        </p:nvSpPr>
        <p:spPr bwMode="auto">
          <a:xfrm>
            <a:off x="6467761" y="3783337"/>
            <a:ext cx="567562" cy="2993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400" b="0">
                <a:latin typeface="Arial" panose="020B0604020202020204" pitchFamily="34" charset="0"/>
                <a:ea typeface="微软雅黑" panose="020B0503020204020204" pitchFamily="34" charset="-122"/>
                <a:sym typeface="Arial" panose="020B0604020202020204" pitchFamily="34" charset="0"/>
              </a:rPr>
              <a:t>30</a:t>
            </a:r>
            <a:r>
              <a:rPr lang="es-ES" altLang="zh-CN" sz="1400">
                <a:latin typeface="Arial" panose="020B0604020202020204" pitchFamily="34" charset="0"/>
                <a:ea typeface="微软雅黑" panose="020B0503020204020204" pitchFamily="34" charset="-122"/>
                <a:sym typeface="Arial" panose="020B0604020202020204" pitchFamily="34" charset="0"/>
              </a:rPr>
              <a:t>%</a:t>
            </a:r>
            <a:endParaRPr lang="es-ES" altLang="zh-CN" sz="1200">
              <a:latin typeface="Arial" panose="020B0604020202020204" pitchFamily="34" charset="0"/>
              <a:ea typeface="微软雅黑" panose="020B0503020204020204" pitchFamily="34" charset="-122"/>
              <a:sym typeface="Arial" panose="020B0604020202020204" pitchFamily="34" charset="0"/>
            </a:endParaRPr>
          </a:p>
        </p:txBody>
      </p:sp>
      <p:sp>
        <p:nvSpPr>
          <p:cNvPr id="69659" name="AutoShape 27"/>
          <p:cNvSpPr>
            <a:spLocks/>
          </p:cNvSpPr>
          <p:nvPr/>
        </p:nvSpPr>
        <p:spPr bwMode="auto">
          <a:xfrm>
            <a:off x="7998839" y="3783337"/>
            <a:ext cx="567562" cy="2993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400" b="0">
                <a:latin typeface="Arial" panose="020B0604020202020204" pitchFamily="34" charset="0"/>
                <a:ea typeface="微软雅黑" panose="020B0503020204020204" pitchFamily="34" charset="-122"/>
                <a:sym typeface="Arial" panose="020B0604020202020204" pitchFamily="34" charset="0"/>
              </a:rPr>
              <a:t>20</a:t>
            </a:r>
            <a:r>
              <a:rPr lang="es-ES" altLang="zh-CN" sz="1400">
                <a:latin typeface="Arial" panose="020B0604020202020204" pitchFamily="34" charset="0"/>
                <a:ea typeface="微软雅黑" panose="020B0503020204020204" pitchFamily="34" charset="-122"/>
                <a:sym typeface="Arial" panose="020B0604020202020204" pitchFamily="34" charset="0"/>
              </a:rPr>
              <a:t>%</a:t>
            </a:r>
            <a:endParaRPr lang="es-ES" altLang="zh-CN" sz="1200">
              <a:latin typeface="Arial" panose="020B0604020202020204" pitchFamily="34" charset="0"/>
              <a:ea typeface="微软雅黑" panose="020B0503020204020204" pitchFamily="34" charset="-122"/>
              <a:sym typeface="Arial" panose="020B0604020202020204" pitchFamily="34" charset="0"/>
            </a:endParaRPr>
          </a:p>
        </p:txBody>
      </p:sp>
      <p:sp>
        <p:nvSpPr>
          <p:cNvPr id="69660" name="AutoShape 28"/>
          <p:cNvSpPr>
            <a:spLocks/>
          </p:cNvSpPr>
          <p:nvPr/>
        </p:nvSpPr>
        <p:spPr bwMode="auto">
          <a:xfrm>
            <a:off x="9510664" y="3780826"/>
            <a:ext cx="567562" cy="2993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400" b="0">
                <a:latin typeface="Arial" panose="020B0604020202020204" pitchFamily="34" charset="0"/>
                <a:ea typeface="微软雅黑" panose="020B0503020204020204" pitchFamily="34" charset="-122"/>
                <a:sym typeface="Arial" panose="020B0604020202020204" pitchFamily="34" charset="0"/>
              </a:rPr>
              <a:t>10</a:t>
            </a:r>
            <a:r>
              <a:rPr lang="es-ES" altLang="zh-CN" sz="1400">
                <a:latin typeface="Arial" panose="020B0604020202020204" pitchFamily="34" charset="0"/>
                <a:ea typeface="微软雅黑" panose="020B0503020204020204" pitchFamily="34" charset="-122"/>
                <a:sym typeface="Arial" panose="020B0604020202020204" pitchFamily="34" charset="0"/>
              </a:rPr>
              <a:t>%</a:t>
            </a:r>
            <a:endParaRPr lang="es-ES" altLang="zh-CN" sz="1200">
              <a:latin typeface="Arial" panose="020B0604020202020204" pitchFamily="34" charset="0"/>
              <a:ea typeface="微软雅黑" panose="020B0503020204020204" pitchFamily="34" charset="-122"/>
              <a:sym typeface="Arial" panose="020B0604020202020204" pitchFamily="34" charset="0"/>
            </a:endParaRPr>
          </a:p>
        </p:txBody>
      </p:sp>
      <p:sp>
        <p:nvSpPr>
          <p:cNvPr id="69661" name="AutoShape 29"/>
          <p:cNvSpPr>
            <a:spLocks/>
          </p:cNvSpPr>
          <p:nvPr/>
        </p:nvSpPr>
        <p:spPr bwMode="auto">
          <a:xfrm>
            <a:off x="2252911" y="2464197"/>
            <a:ext cx="1948358" cy="133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896"/>
              </a:spcBef>
            </a:pPr>
            <a:r>
              <a:rPr lang="zh-CN" altLang="zh-CN" sz="800" dirty="0" smtClean="0"/>
              <a:t>数学阅读是提高学生自学能力的基础。</a:t>
            </a:r>
            <a:endParaRPr lang="es-E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2" name="AutoShape 30"/>
          <p:cNvSpPr>
            <a:spLocks/>
          </p:cNvSpPr>
          <p:nvPr/>
        </p:nvSpPr>
        <p:spPr bwMode="auto">
          <a:xfrm>
            <a:off x="1820863" y="1816125"/>
            <a:ext cx="2592288" cy="779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20091" tIns="20091" rIns="20091" bIns="20091"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r>
              <a:rPr lang="zh-CN" altLang="zh-CN" sz="2400" dirty="0" smtClean="0">
                <a:solidFill>
                  <a:srgbClr val="0070C0"/>
                </a:solidFill>
                <a:latin typeface="宋体" pitchFamily="2" charset="-122"/>
                <a:ea typeface="宋体" pitchFamily="2" charset="-122"/>
              </a:rPr>
              <a:t>数学阅读是提高学生自学能力的基础。</a:t>
            </a:r>
            <a:endParaRPr lang="es-ES" altLang="zh-CN" sz="2400" b="0" dirty="0">
              <a:solidFill>
                <a:srgbClr val="0070C0"/>
              </a:solidFill>
              <a:latin typeface="宋体" pitchFamily="2" charset="-122"/>
              <a:ea typeface="宋体" pitchFamily="2" charset="-122"/>
              <a:sym typeface="Arial" panose="020B0604020202020204" pitchFamily="34" charset="0"/>
            </a:endParaRPr>
          </a:p>
        </p:txBody>
      </p:sp>
      <p:sp>
        <p:nvSpPr>
          <p:cNvPr id="69665" name="AutoShape 33"/>
          <p:cNvSpPr>
            <a:spLocks/>
          </p:cNvSpPr>
          <p:nvPr/>
        </p:nvSpPr>
        <p:spPr bwMode="auto">
          <a:xfrm>
            <a:off x="8877647" y="1744117"/>
            <a:ext cx="1948358" cy="12707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896"/>
              </a:spcBef>
            </a:pPr>
            <a:r>
              <a:rPr lang="zh-CN" altLang="zh-CN" sz="2400" dirty="0" smtClean="0">
                <a:solidFill>
                  <a:srgbClr val="0070C0"/>
                </a:solidFill>
                <a:latin typeface="宋体" pitchFamily="2" charset="-122"/>
                <a:ea typeface="宋体" pitchFamily="2" charset="-122"/>
              </a:rPr>
              <a:t>数学阅读可以开阔思路，拓宽知识面</a:t>
            </a:r>
            <a:r>
              <a:rPr lang="zh-CN" altLang="en-US" sz="2400" dirty="0" smtClean="0">
                <a:solidFill>
                  <a:srgbClr val="0070C0"/>
                </a:solidFill>
                <a:latin typeface="宋体" pitchFamily="2" charset="-122"/>
                <a:ea typeface="宋体" pitchFamily="2" charset="-122"/>
              </a:rPr>
              <a:t>。</a:t>
            </a:r>
            <a:endParaRPr lang="es-ES" altLang="zh-CN" sz="2400" dirty="0">
              <a:solidFill>
                <a:srgbClr val="0070C0"/>
              </a:solidFill>
              <a:latin typeface="宋体" pitchFamily="2" charset="-122"/>
              <a:ea typeface="宋体" pitchFamily="2" charset="-122"/>
              <a:sym typeface="Arial" panose="020B0604020202020204" pitchFamily="34" charset="0"/>
            </a:endParaRPr>
          </a:p>
        </p:txBody>
      </p:sp>
      <p:sp>
        <p:nvSpPr>
          <p:cNvPr id="69669" name="AutoShape 37"/>
          <p:cNvSpPr>
            <a:spLocks/>
          </p:cNvSpPr>
          <p:nvPr/>
        </p:nvSpPr>
        <p:spPr bwMode="auto">
          <a:xfrm>
            <a:off x="7149455" y="4840461"/>
            <a:ext cx="2840594" cy="82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r>
              <a:rPr lang="zh-CN" altLang="zh-CN" sz="2400" dirty="0" smtClean="0">
                <a:solidFill>
                  <a:srgbClr val="0070C0"/>
                </a:solidFill>
                <a:latin typeface="宋体" pitchFamily="2" charset="-122"/>
                <a:ea typeface="宋体" pitchFamily="2" charset="-122"/>
              </a:rPr>
              <a:t>重视数学阅读，符合现代教育思想。</a:t>
            </a:r>
            <a:endParaRPr lang="es-ES" altLang="zh-CN" sz="2400" dirty="0">
              <a:solidFill>
                <a:srgbClr val="0070C0"/>
              </a:solidFill>
              <a:latin typeface="宋体" pitchFamily="2" charset="-122"/>
              <a:ea typeface="宋体" pitchFamily="2" charset="-122"/>
              <a:sym typeface="Arial" panose="020B0604020202020204" pitchFamily="34" charset="0"/>
            </a:endParaRPr>
          </a:p>
        </p:txBody>
      </p:sp>
      <p:sp>
        <p:nvSpPr>
          <p:cNvPr id="69671" name="AutoShape 39"/>
          <p:cNvSpPr>
            <a:spLocks/>
          </p:cNvSpPr>
          <p:nvPr/>
        </p:nvSpPr>
        <p:spPr bwMode="auto">
          <a:xfrm>
            <a:off x="4989215" y="1672109"/>
            <a:ext cx="2525698" cy="13295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896"/>
              </a:spcBef>
            </a:pPr>
            <a:r>
              <a:rPr lang="zh-CN" altLang="zh-CN" sz="2400" dirty="0" smtClean="0">
                <a:solidFill>
                  <a:srgbClr val="0070C0"/>
                </a:solidFill>
                <a:latin typeface="宋体" pitchFamily="2" charset="-122"/>
                <a:ea typeface="宋体" pitchFamily="2" charset="-122"/>
              </a:rPr>
              <a:t>重视数学阅读有助于提高数学语言水平和数学交流能力</a:t>
            </a:r>
            <a:r>
              <a:rPr lang="zh-CN" altLang="en-US" sz="2400" dirty="0" smtClean="0">
                <a:solidFill>
                  <a:srgbClr val="0A1A3B"/>
                </a:solidFill>
                <a:latin typeface="宋体" pitchFamily="2" charset="-122"/>
                <a:ea typeface="宋体" pitchFamily="2" charset="-122"/>
              </a:rPr>
              <a:t>。</a:t>
            </a:r>
            <a:endParaRPr lang="es-ES" altLang="zh-CN" sz="2400" dirty="0">
              <a:solidFill>
                <a:srgbClr val="0A1A3B"/>
              </a:solidFill>
              <a:latin typeface="宋体" pitchFamily="2" charset="-122"/>
              <a:ea typeface="宋体" pitchFamily="2" charset="-122"/>
              <a:sym typeface="Arial" panose="020B0604020202020204" pitchFamily="34" charset="0"/>
            </a:endParaRPr>
          </a:p>
        </p:txBody>
      </p:sp>
      <p:sp>
        <p:nvSpPr>
          <p:cNvPr id="69672" name="AutoShape 40"/>
          <p:cNvSpPr>
            <a:spLocks/>
          </p:cNvSpPr>
          <p:nvPr/>
        </p:nvSpPr>
        <p:spPr bwMode="auto">
          <a:xfrm>
            <a:off x="2396927" y="4840461"/>
            <a:ext cx="3312368" cy="779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20091" tIns="20091" rIns="20091" bIns="20091"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r>
              <a:rPr lang="zh-CN" altLang="zh-CN" sz="2400" dirty="0" smtClean="0">
                <a:solidFill>
                  <a:srgbClr val="0070C0"/>
                </a:solidFill>
                <a:latin typeface="宋体" pitchFamily="2" charset="-122"/>
                <a:ea typeface="宋体" pitchFamily="2" charset="-122"/>
              </a:rPr>
              <a:t>培养阅读理解能力有助于教科书的充分发挥。</a:t>
            </a:r>
          </a:p>
        </p:txBody>
      </p:sp>
    </p:spTree>
    <p:extLst>
      <p:ext uri="{BB962C8B-B14F-4D97-AF65-F5344CB8AC3E}">
        <p14:creationId xmlns:p14="http://schemas.microsoft.com/office/powerpoint/2010/main" xmlns="" val="1090530566"/>
      </p:ext>
    </p:extLst>
  </p:cSld>
  <p:clrMapOvr>
    <a:masterClrMapping/>
  </p:clrMapOvr>
  <mc:AlternateContent xmlns:mc="http://schemas.openxmlformats.org/markup-compatibility/2006">
    <mc:Choice xmlns:p14="http://schemas.microsoft.com/office/powerpoint/2010/main" xmlns=""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662"/>
                                        </p:tgtEl>
                                        <p:attrNameLst>
                                          <p:attrName>style.visibility</p:attrName>
                                        </p:attrNameLst>
                                      </p:cBhvr>
                                      <p:to>
                                        <p:strVal val="visible"/>
                                      </p:to>
                                    </p:set>
                                    <p:animEffect transition="in" filter="checkerboard(across)">
                                      <p:cBhvr>
                                        <p:cTn id="7" dur="500"/>
                                        <p:tgtEl>
                                          <p:spTgt spid="6966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9671"/>
                                        </p:tgtEl>
                                        <p:attrNameLst>
                                          <p:attrName>style.visibility</p:attrName>
                                        </p:attrNameLst>
                                      </p:cBhvr>
                                      <p:to>
                                        <p:strVal val="visible"/>
                                      </p:to>
                                    </p:set>
                                    <p:animEffect transition="in" filter="checkerboard(across)">
                                      <p:cBhvr>
                                        <p:cTn id="12" dur="500"/>
                                        <p:tgtEl>
                                          <p:spTgt spid="6967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9665"/>
                                        </p:tgtEl>
                                        <p:attrNameLst>
                                          <p:attrName>style.visibility</p:attrName>
                                        </p:attrNameLst>
                                      </p:cBhvr>
                                      <p:to>
                                        <p:strVal val="visible"/>
                                      </p:to>
                                    </p:set>
                                    <p:animEffect transition="in" filter="checkerboard(across)">
                                      <p:cBhvr>
                                        <p:cTn id="17" dur="500"/>
                                        <p:tgtEl>
                                          <p:spTgt spid="6966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9672"/>
                                        </p:tgtEl>
                                        <p:attrNameLst>
                                          <p:attrName>style.visibility</p:attrName>
                                        </p:attrNameLst>
                                      </p:cBhvr>
                                      <p:to>
                                        <p:strVal val="visible"/>
                                      </p:to>
                                    </p:set>
                                    <p:animEffect transition="in" filter="diamond(in)">
                                      <p:cBhvr>
                                        <p:cTn id="22" dur="500"/>
                                        <p:tgtEl>
                                          <p:spTgt spid="6967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9669"/>
                                        </p:tgtEl>
                                        <p:attrNameLst>
                                          <p:attrName>style.visibility</p:attrName>
                                        </p:attrNameLst>
                                      </p:cBhvr>
                                      <p:to>
                                        <p:strVal val="visible"/>
                                      </p:to>
                                    </p:set>
                                    <p:animEffect transition="in" filter="box(in)">
                                      <p:cBhvr>
                                        <p:cTn id="27" dur="500"/>
                                        <p:tgtEl>
                                          <p:spTgt spid="69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62" grpId="0"/>
      <p:bldP spid="69665" grpId="0"/>
      <p:bldP spid="69669" grpId="0"/>
      <p:bldP spid="69671" grpId="0"/>
      <p:bldP spid="696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a:spLocks/>
          </p:cNvSpPr>
          <p:nvPr/>
        </p:nvSpPr>
        <p:spPr bwMode="auto">
          <a:xfrm>
            <a:off x="-28207" y="1485813"/>
            <a:ext cx="5095364" cy="4261026"/>
          </a:xfrm>
          <a:custGeom>
            <a:avLst/>
            <a:gdLst>
              <a:gd name="connsiteX0" fmla="*/ 0 w 4511489"/>
              <a:gd name="connsiteY0" fmla="*/ 0 h 4261259"/>
              <a:gd name="connsiteX1" fmla="*/ 4511489 w 4511489"/>
              <a:gd name="connsiteY1" fmla="*/ 0 h 4261259"/>
              <a:gd name="connsiteX2" fmla="*/ 4511489 w 4511489"/>
              <a:gd name="connsiteY2" fmla="*/ 4261259 h 4261259"/>
              <a:gd name="connsiteX3" fmla="*/ 0 w 4511489"/>
              <a:gd name="connsiteY3" fmla="*/ 4261259 h 4261259"/>
            </a:gdLst>
            <a:ahLst/>
            <a:cxnLst>
              <a:cxn ang="0">
                <a:pos x="connsiteX0" y="connsiteY0"/>
              </a:cxn>
              <a:cxn ang="0">
                <a:pos x="connsiteX1" y="connsiteY1"/>
              </a:cxn>
              <a:cxn ang="0">
                <a:pos x="connsiteX2" y="connsiteY2"/>
              </a:cxn>
              <a:cxn ang="0">
                <a:pos x="connsiteX3" y="connsiteY3"/>
              </a:cxn>
            </a:cxnLst>
            <a:rect l="l" t="t" r="r" b="b"/>
            <a:pathLst>
              <a:path w="4511489" h="4261259">
                <a:moveTo>
                  <a:pt x="0" y="0"/>
                </a:moveTo>
                <a:lnTo>
                  <a:pt x="4511489" y="0"/>
                </a:lnTo>
                <a:lnTo>
                  <a:pt x="4511489" y="4261259"/>
                </a:lnTo>
                <a:lnTo>
                  <a:pt x="0" y="4261259"/>
                </a:lnTo>
                <a:close/>
              </a:path>
            </a:pathLst>
          </a:custGeom>
          <a:solidFill>
            <a:schemeClr val="accent2"/>
          </a:solidFill>
          <a:ln w="0">
            <a:noFill/>
            <a:prstDash val="solid"/>
            <a:round/>
            <a:headEnd/>
            <a:tailEnd/>
          </a:ln>
        </p:spPr>
        <p:txBody>
          <a:bodyPr vert="horz" wrap="square" lIns="128573" tIns="64286" rIns="128573" bIns="64286" numCol="1" anchor="t" anchorCtr="0" compatLnSpc="1">
            <a:prstTxWarp prst="textNoShape">
              <a:avLst/>
            </a:prstTxWarp>
            <a:noAutofit/>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8" name="任意多边形 17"/>
          <p:cNvSpPr>
            <a:spLocks/>
          </p:cNvSpPr>
          <p:nvPr/>
        </p:nvSpPr>
        <p:spPr bwMode="auto">
          <a:xfrm>
            <a:off x="10677613" y="1485813"/>
            <a:ext cx="2201063" cy="4261026"/>
          </a:xfrm>
          <a:custGeom>
            <a:avLst/>
            <a:gdLst>
              <a:gd name="connsiteX0" fmla="*/ 0 w 4511489"/>
              <a:gd name="connsiteY0" fmla="*/ 0 h 4261259"/>
              <a:gd name="connsiteX1" fmla="*/ 4511489 w 4511489"/>
              <a:gd name="connsiteY1" fmla="*/ 0 h 4261259"/>
              <a:gd name="connsiteX2" fmla="*/ 4511489 w 4511489"/>
              <a:gd name="connsiteY2" fmla="*/ 4261259 h 4261259"/>
              <a:gd name="connsiteX3" fmla="*/ 0 w 4511489"/>
              <a:gd name="connsiteY3" fmla="*/ 4261259 h 4261259"/>
            </a:gdLst>
            <a:ahLst/>
            <a:cxnLst>
              <a:cxn ang="0">
                <a:pos x="connsiteX0" y="connsiteY0"/>
              </a:cxn>
              <a:cxn ang="0">
                <a:pos x="connsiteX1" y="connsiteY1"/>
              </a:cxn>
              <a:cxn ang="0">
                <a:pos x="connsiteX2" y="connsiteY2"/>
              </a:cxn>
              <a:cxn ang="0">
                <a:pos x="connsiteX3" y="connsiteY3"/>
              </a:cxn>
            </a:cxnLst>
            <a:rect l="l" t="t" r="r" b="b"/>
            <a:pathLst>
              <a:path w="4511489" h="4261259">
                <a:moveTo>
                  <a:pt x="0" y="0"/>
                </a:moveTo>
                <a:lnTo>
                  <a:pt x="4511489" y="0"/>
                </a:lnTo>
                <a:lnTo>
                  <a:pt x="4511489" y="4261259"/>
                </a:lnTo>
                <a:lnTo>
                  <a:pt x="0" y="4261259"/>
                </a:lnTo>
                <a:close/>
              </a:path>
            </a:pathLst>
          </a:custGeom>
          <a:solidFill>
            <a:schemeClr val="accent1"/>
          </a:solidFill>
          <a:ln w="0">
            <a:noFill/>
            <a:prstDash val="solid"/>
            <a:round/>
            <a:headEnd/>
            <a:tailEnd/>
          </a:ln>
        </p:spPr>
        <p:txBody>
          <a:bodyPr vert="horz" wrap="square" lIns="128573" tIns="64286" rIns="128573" bIns="64286" numCol="1" anchor="t" anchorCtr="0" compatLnSpc="1">
            <a:prstTxWarp prst="textNoShape">
              <a:avLst/>
            </a:prstTxWarp>
            <a:noAutofit/>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5" name="椭圆 44"/>
          <p:cNvSpPr/>
          <p:nvPr/>
        </p:nvSpPr>
        <p:spPr>
          <a:xfrm>
            <a:off x="4150169" y="2698157"/>
            <a:ext cx="1826109" cy="1826108"/>
          </a:xfrm>
          <a:prstGeom prst="ellipse">
            <a:avLst/>
          </a:prstGeom>
          <a:gradFill flip="none" rotWithShape="1">
            <a:gsLst>
              <a:gs pos="25000">
                <a:schemeClr val="bg1">
                  <a:shade val="67500"/>
                  <a:satMod val="115000"/>
                </a:schemeClr>
              </a:gs>
              <a:gs pos="62000">
                <a:schemeClr val="bg1">
                  <a:shade val="100000"/>
                  <a:satMod val="115000"/>
                </a:schemeClr>
              </a:gs>
            </a:gsLst>
            <a:lin ang="2700000" scaled="1"/>
            <a:tileRect/>
          </a:gradFill>
          <a:ln w="38100">
            <a:solidFill>
              <a:schemeClr val="bg1"/>
            </a:solidFill>
          </a:ln>
          <a:effectLst>
            <a:outerShdw blurRad="254000" dist="127000" dir="30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6" name="MH_Others_1"/>
          <p:cNvSpPr txBox="1"/>
          <p:nvPr>
            <p:custDataLst>
              <p:tags r:id="rId1"/>
            </p:custDataLst>
          </p:nvPr>
        </p:nvSpPr>
        <p:spPr>
          <a:xfrm>
            <a:off x="4306517" y="3088054"/>
            <a:ext cx="1513416" cy="1046312"/>
          </a:xfrm>
          <a:prstGeom prst="rect">
            <a:avLst/>
          </a:prstGeom>
          <a:noFill/>
        </p:spPr>
        <p:txBody>
          <a:bodyPr wrap="square" lIns="0" tIns="0" rIns="0" bIns="0" rtlCol="0" anchor="ctr" anchorCtr="0">
            <a:spAutoFit/>
          </a:bodyPr>
          <a:lstStyle/>
          <a:p>
            <a:pPr algn="ctr"/>
            <a:r>
              <a:rPr lang="en-US" altLang="zh-CN" sz="4799"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03</a:t>
            </a:r>
          </a:p>
          <a:p>
            <a:pPr algn="ctr"/>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CHAPTER</a:t>
            </a:r>
            <a:endPar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6429375" y="3040261"/>
            <a:ext cx="3184233" cy="861774"/>
          </a:xfrm>
          <a:prstGeom prst="rect">
            <a:avLst/>
          </a:prstGeom>
        </p:spPr>
        <p:txBody>
          <a:bodyPr wrap="square" lIns="0" tIns="0" rIns="0" bIns="0">
            <a:spAutoFit/>
          </a:bodyPr>
          <a:lstStyle/>
          <a:p>
            <a:pPr algn="ctr"/>
            <a:r>
              <a:rPr lang="zh-CN" altLang="zh-CN" sz="2800" b="1" dirty="0" smtClean="0">
                <a:solidFill>
                  <a:srgbClr val="FF0000"/>
                </a:solidFill>
                <a:latin typeface="微软雅黑" pitchFamily="34" charset="-122"/>
                <a:ea typeface="微软雅黑" pitchFamily="34" charset="-122"/>
              </a:rPr>
              <a:t>我校师生数学阅读现状的调查分析</a:t>
            </a:r>
            <a:endParaRPr lang="zh-CN" altLang="zh-CN" sz="2800" b="1"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445643738"/>
      </p:ext>
    </p:extLst>
  </p:cSld>
  <p:clrMapOvr>
    <a:masterClrMapping/>
  </p:clrMapOvr>
  <mc:AlternateContent xmlns:mc="http://schemas.openxmlformats.org/markup-compatibility/2006">
    <mc:Choice xmlns:p14="http://schemas.microsoft.com/office/powerpoint/2010/main" xmlns=""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a:xfrm>
            <a:off x="596727" y="3904357"/>
            <a:ext cx="3750263" cy="107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37"/>
          <p:cNvGrpSpPr/>
          <p:nvPr/>
        </p:nvGrpSpPr>
        <p:grpSpPr>
          <a:xfrm>
            <a:off x="956767" y="1528093"/>
            <a:ext cx="301358" cy="2317121"/>
            <a:chOff x="1074408" y="1485901"/>
            <a:chExt cx="214311" cy="1647821"/>
          </a:xfrm>
        </p:grpSpPr>
        <p:cxnSp>
          <p:nvCxnSpPr>
            <p:cNvPr id="91" name="Straight Connector 90"/>
            <p:cNvCxnSpPr/>
            <p:nvPr/>
          </p:nvCxnSpPr>
          <p:spPr>
            <a:xfrm rot="16200000" flipV="1">
              <a:off x="359569"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1074408" y="2190750"/>
              <a:ext cx="214311" cy="94297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138"/>
          <p:cNvGrpSpPr/>
          <p:nvPr/>
        </p:nvGrpSpPr>
        <p:grpSpPr>
          <a:xfrm>
            <a:off x="1490378" y="1528093"/>
            <a:ext cx="301358" cy="2317121"/>
            <a:chOff x="1447800" y="1485901"/>
            <a:chExt cx="214311" cy="1647821"/>
          </a:xfrm>
        </p:grpSpPr>
        <p:cxnSp>
          <p:nvCxnSpPr>
            <p:cNvPr id="98" name="Straight Connector 97"/>
            <p:cNvCxnSpPr/>
            <p:nvPr/>
          </p:nvCxnSpPr>
          <p:spPr>
            <a:xfrm rot="16200000" flipV="1">
              <a:off x="732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Rounded Rectangle 100"/>
            <p:cNvSpPr/>
            <p:nvPr/>
          </p:nvSpPr>
          <p:spPr>
            <a:xfrm>
              <a:off x="1447800" y="1962150"/>
              <a:ext cx="214311" cy="11715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139"/>
          <p:cNvGrpSpPr/>
          <p:nvPr/>
        </p:nvGrpSpPr>
        <p:grpSpPr>
          <a:xfrm>
            <a:off x="2023990" y="1528093"/>
            <a:ext cx="301358" cy="2317121"/>
            <a:chOff x="1828800" y="1485901"/>
            <a:chExt cx="214311" cy="1647821"/>
          </a:xfrm>
        </p:grpSpPr>
        <p:cxnSp>
          <p:nvCxnSpPr>
            <p:cNvPr id="104" name="Straight Connector 103"/>
            <p:cNvCxnSpPr/>
            <p:nvPr/>
          </p:nvCxnSpPr>
          <p:spPr>
            <a:xfrm rot="16200000" flipV="1">
              <a:off x="1113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1828800" y="1809750"/>
              <a:ext cx="214311" cy="13239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40"/>
          <p:cNvGrpSpPr/>
          <p:nvPr/>
        </p:nvGrpSpPr>
        <p:grpSpPr>
          <a:xfrm>
            <a:off x="2557602" y="1528093"/>
            <a:ext cx="301358" cy="2317121"/>
            <a:chOff x="2209800" y="1485901"/>
            <a:chExt cx="214311" cy="1647821"/>
          </a:xfrm>
        </p:grpSpPr>
        <p:cxnSp>
          <p:nvCxnSpPr>
            <p:cNvPr id="108" name="Straight Connector 107"/>
            <p:cNvCxnSpPr/>
            <p:nvPr/>
          </p:nvCxnSpPr>
          <p:spPr>
            <a:xfrm rot="16200000" flipV="1">
              <a:off x="1494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1" name="Rounded Rectangle 120"/>
            <p:cNvSpPr/>
            <p:nvPr/>
          </p:nvSpPr>
          <p:spPr>
            <a:xfrm>
              <a:off x="2209800" y="2419350"/>
              <a:ext cx="214311" cy="71437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141"/>
          <p:cNvGrpSpPr/>
          <p:nvPr/>
        </p:nvGrpSpPr>
        <p:grpSpPr>
          <a:xfrm>
            <a:off x="3091213" y="1528093"/>
            <a:ext cx="301358" cy="2317121"/>
            <a:chOff x="2667000" y="1485901"/>
            <a:chExt cx="214311" cy="1647821"/>
          </a:xfrm>
        </p:grpSpPr>
        <p:cxnSp>
          <p:nvCxnSpPr>
            <p:cNvPr id="128" name="Straight Connector 127"/>
            <p:cNvCxnSpPr/>
            <p:nvPr/>
          </p:nvCxnSpPr>
          <p:spPr>
            <a:xfrm rot="16200000" flipV="1">
              <a:off x="19521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2667000" y="1962150"/>
              <a:ext cx="214311" cy="117157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142"/>
          <p:cNvGrpSpPr/>
          <p:nvPr/>
        </p:nvGrpSpPr>
        <p:grpSpPr>
          <a:xfrm>
            <a:off x="3624828" y="1528093"/>
            <a:ext cx="301358" cy="2317121"/>
            <a:chOff x="2971800" y="1485901"/>
            <a:chExt cx="214311" cy="1647821"/>
          </a:xfrm>
        </p:grpSpPr>
        <p:cxnSp>
          <p:nvCxnSpPr>
            <p:cNvPr id="136" name="Straight Connector 135"/>
            <p:cNvCxnSpPr/>
            <p:nvPr/>
          </p:nvCxnSpPr>
          <p:spPr>
            <a:xfrm rot="16200000" flipV="1">
              <a:off x="2256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2971800" y="1809750"/>
              <a:ext cx="214311" cy="132397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4" name="Rectangle 143"/>
          <p:cNvSpPr/>
          <p:nvPr/>
        </p:nvSpPr>
        <p:spPr>
          <a:xfrm>
            <a:off x="987370" y="4034622"/>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55</a:t>
            </a:r>
          </a:p>
        </p:txBody>
      </p:sp>
      <p:sp>
        <p:nvSpPr>
          <p:cNvPr id="145" name="Rectangle 144"/>
          <p:cNvSpPr/>
          <p:nvPr/>
        </p:nvSpPr>
        <p:spPr>
          <a:xfrm>
            <a:off x="1525641" y="4034622"/>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146" name="Rectangle 145"/>
          <p:cNvSpPr/>
          <p:nvPr/>
        </p:nvSpPr>
        <p:spPr>
          <a:xfrm>
            <a:off x="2063912" y="4034622"/>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85</a:t>
            </a:r>
          </a:p>
        </p:txBody>
      </p:sp>
      <p:sp>
        <p:nvSpPr>
          <p:cNvPr id="147" name="Rectangle 146"/>
          <p:cNvSpPr/>
          <p:nvPr/>
        </p:nvSpPr>
        <p:spPr>
          <a:xfrm>
            <a:off x="2602183" y="4034622"/>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40</a:t>
            </a:r>
          </a:p>
        </p:txBody>
      </p:sp>
      <p:sp>
        <p:nvSpPr>
          <p:cNvPr id="148" name="Rectangle 147"/>
          <p:cNvSpPr/>
          <p:nvPr/>
        </p:nvSpPr>
        <p:spPr>
          <a:xfrm>
            <a:off x="3140454" y="4034622"/>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149" name="Rectangle 148"/>
          <p:cNvSpPr/>
          <p:nvPr/>
        </p:nvSpPr>
        <p:spPr>
          <a:xfrm>
            <a:off x="3678725" y="4034622"/>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80</a:t>
            </a:r>
          </a:p>
        </p:txBody>
      </p:sp>
      <p:sp>
        <p:nvSpPr>
          <p:cNvPr id="68" name="Footer Text"/>
          <p:cNvSpPr txBox="1"/>
          <p:nvPr/>
        </p:nvSpPr>
        <p:spPr>
          <a:xfrm>
            <a:off x="973504" y="5643811"/>
            <a:ext cx="10911745" cy="842346"/>
          </a:xfrm>
          <a:prstGeom prst="rect">
            <a:avLst/>
          </a:prstGeom>
          <a:noFill/>
        </p:spPr>
        <p:txBody>
          <a:bodyPr wrap="square" lIns="0" tIns="0" rIns="0" bIns="0" rtlCol="0">
            <a:spAutoFit/>
          </a:bodyPr>
          <a:lstStyle/>
          <a:p>
            <a:pPr>
              <a:lnSpc>
                <a:spcPct val="120000"/>
              </a:lnSpc>
            </a:pPr>
            <a:r>
              <a:rPr lang="zh-CN" altLang="en-US" sz="2400" b="1" dirty="0" smtClean="0">
                <a:solidFill>
                  <a:srgbClr val="FF0000"/>
                </a:solidFill>
              </a:rPr>
              <a:t>追问：</a:t>
            </a:r>
            <a:r>
              <a:rPr lang="zh-CN" altLang="zh-CN" sz="2400" b="1" dirty="0" smtClean="0"/>
              <a:t>为什么有</a:t>
            </a:r>
            <a:r>
              <a:rPr lang="en-US" altLang="zh-CN" sz="2400" b="1" dirty="0" smtClean="0"/>
              <a:t>54.4%</a:t>
            </a:r>
            <a:r>
              <a:rPr lang="zh-CN" altLang="zh-CN" sz="2400" b="1" dirty="0" smtClean="0"/>
              <a:t>的学生连一个数学家的名字也写不出呢？学生认为的数学阅读与我们教师认为的数学阅读一样吗？</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9" name="Straight Line buttom"/>
          <p:cNvCxnSpPr/>
          <p:nvPr/>
        </p:nvCxnSpPr>
        <p:spPr>
          <a:xfrm>
            <a:off x="964706" y="5456156"/>
            <a:ext cx="10929338"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70" name="表格 69"/>
          <p:cNvGraphicFramePr>
            <a:graphicFrameLocks noGrp="1"/>
          </p:cNvGraphicFramePr>
          <p:nvPr/>
        </p:nvGraphicFramePr>
        <p:xfrm>
          <a:off x="4845199" y="663997"/>
          <a:ext cx="7200800" cy="4464496"/>
        </p:xfrm>
        <a:graphic>
          <a:graphicData uri="http://schemas.openxmlformats.org/drawingml/2006/table">
            <a:tbl>
              <a:tblPr/>
              <a:tblGrid>
                <a:gridCol w="1300343"/>
                <a:gridCol w="2455976"/>
                <a:gridCol w="1877140"/>
                <a:gridCol w="1567341"/>
              </a:tblGrid>
              <a:tr h="558062">
                <a:tc>
                  <a:txBody>
                    <a:bodyPr/>
                    <a:lstStyle/>
                    <a:p>
                      <a:pPr algn="ctr">
                        <a:lnSpc>
                          <a:spcPts val="1800"/>
                        </a:lnSpc>
                        <a:spcAft>
                          <a:spcPts val="0"/>
                        </a:spcAft>
                      </a:pPr>
                      <a:r>
                        <a:rPr lang="zh-CN" sz="1800" b="1" kern="100" dirty="0">
                          <a:latin typeface="Tahoma"/>
                          <a:ea typeface="宋体"/>
                          <a:cs typeface="Times New Roman"/>
                        </a:rPr>
                        <a:t>你认为数学阅读：</a:t>
                      </a:r>
                      <a:endParaRPr lang="zh-CN" sz="1800" b="1" kern="100" dirty="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800" b="0" kern="100" dirty="0">
                          <a:latin typeface="Tahoma"/>
                          <a:ea typeface="宋体"/>
                          <a:cs typeface="Times New Roman"/>
                        </a:rPr>
                        <a:t>对学习数学很有帮助</a:t>
                      </a:r>
                      <a:endParaRPr lang="zh-CN" sz="1800" b="0" kern="100" dirty="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800" b="0" kern="100">
                          <a:latin typeface="Tahoma"/>
                          <a:ea typeface="宋体"/>
                          <a:cs typeface="Times New Roman"/>
                        </a:rPr>
                        <a:t>对学习数学有一定的帮助</a:t>
                      </a:r>
                      <a:endParaRPr lang="zh-CN" sz="1800" b="0" kern="10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800" b="0" kern="100">
                          <a:latin typeface="Tahoma"/>
                          <a:ea typeface="宋体"/>
                          <a:cs typeface="Times New Roman"/>
                        </a:rPr>
                        <a:t>对学习数学没有帮助</a:t>
                      </a:r>
                      <a:endParaRPr lang="zh-CN" sz="1800" b="0" kern="10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062">
                <a:tc>
                  <a:txBody>
                    <a:bodyPr/>
                    <a:lstStyle/>
                    <a:p>
                      <a:pPr algn="ctr">
                        <a:lnSpc>
                          <a:spcPts val="1800"/>
                        </a:lnSpc>
                        <a:spcAft>
                          <a:spcPts val="0"/>
                        </a:spcAft>
                      </a:pPr>
                      <a:r>
                        <a:rPr lang="zh-CN" sz="1800" b="0" kern="100" dirty="0">
                          <a:latin typeface="Tahoma"/>
                          <a:ea typeface="宋体"/>
                          <a:cs typeface="Times New Roman"/>
                        </a:rPr>
                        <a:t>学生所占百分比</a:t>
                      </a:r>
                      <a:endParaRPr lang="zh-CN" sz="1800" b="0" kern="100" dirty="0">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b="0" kern="100" dirty="0">
                          <a:latin typeface="宋体"/>
                          <a:ea typeface="微软雅黑"/>
                          <a:cs typeface="Times New Roman"/>
                        </a:rPr>
                        <a:t>77.2%</a:t>
                      </a:r>
                      <a:endParaRPr lang="zh-CN" sz="1800" b="0" kern="100" dirty="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b="0" kern="100">
                          <a:latin typeface="宋体"/>
                          <a:ea typeface="微软雅黑"/>
                          <a:cs typeface="Times New Roman"/>
                        </a:rPr>
                        <a:t>22.8%</a:t>
                      </a:r>
                      <a:endParaRPr lang="zh-CN" sz="1800" b="0" kern="10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b="0" kern="100">
                          <a:latin typeface="宋体"/>
                          <a:ea typeface="微软雅黑"/>
                          <a:cs typeface="Times New Roman"/>
                        </a:rPr>
                        <a:t>0</a:t>
                      </a:r>
                      <a:endParaRPr lang="zh-CN" sz="1800" b="0" kern="10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062">
                <a:tc>
                  <a:txBody>
                    <a:bodyPr/>
                    <a:lstStyle/>
                    <a:p>
                      <a:pPr algn="ctr">
                        <a:lnSpc>
                          <a:spcPts val="1800"/>
                        </a:lnSpc>
                        <a:spcAft>
                          <a:spcPts val="0"/>
                        </a:spcAft>
                      </a:pPr>
                      <a:r>
                        <a:rPr lang="zh-CN" sz="1800" b="0" kern="100" dirty="0">
                          <a:latin typeface="Tahoma"/>
                          <a:ea typeface="宋体"/>
                          <a:cs typeface="Times New Roman"/>
                        </a:rPr>
                        <a:t>教师所占百分比</a:t>
                      </a:r>
                      <a:endParaRPr lang="zh-CN" sz="1800" b="0" kern="100" dirty="0">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b="0" kern="100" dirty="0">
                          <a:latin typeface="宋体"/>
                          <a:ea typeface="微软雅黑"/>
                          <a:cs typeface="Times New Roman"/>
                        </a:rPr>
                        <a:t>92.3%</a:t>
                      </a:r>
                      <a:endParaRPr lang="zh-CN" sz="1800" b="0" kern="100" dirty="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b="0" kern="100">
                          <a:latin typeface="宋体"/>
                          <a:ea typeface="微软雅黑"/>
                          <a:cs typeface="Times New Roman"/>
                        </a:rPr>
                        <a:t>7.7%</a:t>
                      </a:r>
                      <a:endParaRPr lang="zh-CN" sz="1800" b="0" kern="10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b="0" kern="100">
                          <a:latin typeface="宋体"/>
                          <a:ea typeface="微软雅黑"/>
                          <a:cs typeface="Times New Roman"/>
                        </a:rPr>
                        <a:t>0</a:t>
                      </a:r>
                      <a:endParaRPr lang="zh-CN" sz="1800" b="0" kern="10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7093">
                <a:tc>
                  <a:txBody>
                    <a:bodyPr/>
                    <a:lstStyle/>
                    <a:p>
                      <a:pPr algn="ctr">
                        <a:lnSpc>
                          <a:spcPts val="1800"/>
                        </a:lnSpc>
                        <a:spcAft>
                          <a:spcPts val="0"/>
                        </a:spcAft>
                      </a:pPr>
                      <a:r>
                        <a:rPr lang="zh-CN" sz="1800" b="1" kern="100" dirty="0">
                          <a:latin typeface="Tahoma"/>
                          <a:ea typeface="宋体"/>
                          <a:cs typeface="Times New Roman"/>
                        </a:rPr>
                        <a:t>你经常阅读数学课外读物吗？</a:t>
                      </a:r>
                      <a:endParaRPr lang="zh-CN" sz="1800" b="1" kern="100" dirty="0">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800" b="0" kern="100" dirty="0">
                          <a:latin typeface="Tahoma"/>
                          <a:ea typeface="宋体"/>
                          <a:cs typeface="Times New Roman"/>
                        </a:rPr>
                        <a:t>不阅读</a:t>
                      </a:r>
                      <a:endParaRPr lang="zh-CN" sz="1800" b="0" kern="100" dirty="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800" b="0" kern="100">
                          <a:latin typeface="Tahoma"/>
                          <a:ea typeface="宋体"/>
                          <a:cs typeface="Times New Roman"/>
                        </a:rPr>
                        <a:t>偶尔阅读</a:t>
                      </a:r>
                      <a:endParaRPr lang="zh-CN" sz="1800" b="0" kern="10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800" b="0" kern="100">
                          <a:latin typeface="Tahoma"/>
                          <a:ea typeface="宋体"/>
                          <a:cs typeface="Times New Roman"/>
                        </a:rPr>
                        <a:t>经常阅读</a:t>
                      </a:r>
                      <a:endParaRPr lang="zh-CN" sz="1800" b="0" kern="10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062">
                <a:tc>
                  <a:txBody>
                    <a:bodyPr/>
                    <a:lstStyle/>
                    <a:p>
                      <a:pPr algn="ctr">
                        <a:lnSpc>
                          <a:spcPts val="1800"/>
                        </a:lnSpc>
                        <a:spcAft>
                          <a:spcPts val="0"/>
                        </a:spcAft>
                      </a:pPr>
                      <a:r>
                        <a:rPr lang="zh-CN" sz="1800" b="0" kern="100">
                          <a:latin typeface="Tahoma"/>
                          <a:ea typeface="宋体"/>
                          <a:cs typeface="Times New Roman"/>
                        </a:rPr>
                        <a:t>学生所占百分比</a:t>
                      </a:r>
                      <a:endParaRPr lang="zh-CN" sz="1800" b="0" kern="100">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b="0" kern="100" dirty="0">
                          <a:latin typeface="宋体"/>
                          <a:ea typeface="微软雅黑"/>
                          <a:cs typeface="Times New Roman"/>
                        </a:rPr>
                        <a:t>5.1%</a:t>
                      </a:r>
                      <a:endParaRPr lang="zh-CN" sz="1800" b="0" kern="100" dirty="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b="0" kern="100" dirty="0">
                          <a:latin typeface="宋体"/>
                          <a:ea typeface="微软雅黑"/>
                          <a:cs typeface="Times New Roman"/>
                        </a:rPr>
                        <a:t>40.5%</a:t>
                      </a:r>
                      <a:endParaRPr lang="zh-CN" sz="1800" b="0" kern="100" dirty="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b="0" kern="100">
                          <a:latin typeface="宋体"/>
                          <a:ea typeface="微软雅黑"/>
                          <a:cs typeface="Times New Roman"/>
                        </a:rPr>
                        <a:t>53.2%</a:t>
                      </a:r>
                      <a:endParaRPr lang="zh-CN" sz="1800" b="0" kern="10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7093">
                <a:tc>
                  <a:txBody>
                    <a:bodyPr/>
                    <a:lstStyle/>
                    <a:p>
                      <a:pPr algn="ctr">
                        <a:lnSpc>
                          <a:spcPts val="1800"/>
                        </a:lnSpc>
                        <a:spcAft>
                          <a:spcPts val="0"/>
                        </a:spcAft>
                      </a:pPr>
                      <a:r>
                        <a:rPr lang="zh-CN" sz="1800" b="1" kern="100" dirty="0">
                          <a:latin typeface="Tahoma"/>
                          <a:ea typeface="宋体"/>
                          <a:cs typeface="Times New Roman"/>
                        </a:rPr>
                        <a:t>你怎样对待学生的数学阅读？</a:t>
                      </a:r>
                      <a:endParaRPr lang="zh-CN" sz="1800" b="1" kern="100" dirty="0">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800" b="0" kern="100">
                          <a:latin typeface="Tahoma"/>
                          <a:ea typeface="宋体"/>
                          <a:cs typeface="Times New Roman"/>
                        </a:rPr>
                        <a:t>要求学生经常阅读数学课本</a:t>
                      </a:r>
                      <a:endParaRPr lang="zh-CN" sz="1800" b="0" kern="100">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800" b="0" kern="100" dirty="0">
                          <a:latin typeface="Tahoma"/>
                          <a:ea typeface="宋体"/>
                          <a:cs typeface="Times New Roman"/>
                        </a:rPr>
                        <a:t>偶尔要求学生阅读数学课本</a:t>
                      </a:r>
                      <a:endParaRPr lang="zh-CN" sz="1800" b="0" kern="100" dirty="0">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800" b="0" kern="100" dirty="0">
                          <a:latin typeface="Tahoma"/>
                          <a:ea typeface="宋体"/>
                          <a:cs typeface="Times New Roman"/>
                        </a:rPr>
                        <a:t>从不要求</a:t>
                      </a:r>
                      <a:endParaRPr lang="zh-CN" sz="1800" b="0" kern="100" dirty="0">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062">
                <a:tc>
                  <a:txBody>
                    <a:bodyPr/>
                    <a:lstStyle/>
                    <a:p>
                      <a:pPr algn="ctr">
                        <a:lnSpc>
                          <a:spcPts val="1800"/>
                        </a:lnSpc>
                        <a:spcAft>
                          <a:spcPts val="0"/>
                        </a:spcAft>
                      </a:pPr>
                      <a:r>
                        <a:rPr lang="zh-CN" sz="1800" b="0" kern="100" dirty="0">
                          <a:latin typeface="Tahoma"/>
                          <a:ea typeface="宋体"/>
                          <a:cs typeface="Times New Roman"/>
                        </a:rPr>
                        <a:t>教师所占百分比</a:t>
                      </a:r>
                      <a:endParaRPr lang="zh-CN" sz="1800" b="0" kern="100" dirty="0">
                        <a:latin typeface="Tahoma"/>
                        <a:ea typeface="微软雅黑"/>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b="0" kern="100">
                          <a:latin typeface="宋体"/>
                          <a:ea typeface="微软雅黑"/>
                          <a:cs typeface="Times New Roman"/>
                        </a:rPr>
                        <a:t>61.5%</a:t>
                      </a:r>
                      <a:endParaRPr lang="zh-CN" sz="1800" b="0" kern="10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b="0" kern="100" dirty="0">
                          <a:latin typeface="宋体"/>
                          <a:ea typeface="微软雅黑"/>
                          <a:cs typeface="Times New Roman"/>
                        </a:rPr>
                        <a:t>38.5%</a:t>
                      </a:r>
                      <a:endParaRPr lang="zh-CN" sz="1800" b="0" kern="100" dirty="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b="0" kern="100" dirty="0">
                          <a:latin typeface="宋体"/>
                          <a:ea typeface="微软雅黑"/>
                          <a:cs typeface="Times New Roman"/>
                        </a:rPr>
                        <a:t>0</a:t>
                      </a:r>
                      <a:endParaRPr lang="zh-CN" sz="1800" b="0" kern="100" dirty="0">
                        <a:latin typeface="Tahoma"/>
                        <a:ea typeface="微软雅黑"/>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71" name="Group 4"/>
          <p:cNvGrpSpPr>
            <a:grpSpLocks noChangeAspect="1"/>
          </p:cNvGrpSpPr>
          <p:nvPr/>
        </p:nvGrpSpPr>
        <p:grpSpPr bwMode="auto">
          <a:xfrm flipH="1">
            <a:off x="740743" y="4624437"/>
            <a:ext cx="1144281" cy="989145"/>
            <a:chOff x="2883" y="375"/>
            <a:chExt cx="1938" cy="1977"/>
          </a:xfrm>
          <a:solidFill>
            <a:schemeClr val="accent2"/>
          </a:solidFill>
        </p:grpSpPr>
        <p:sp>
          <p:nvSpPr>
            <p:cNvPr id="72" name="Freeform 5"/>
            <p:cNvSpPr>
              <a:spLocks/>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6"/>
            <p:cNvSpPr>
              <a:spLocks/>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7"/>
            <p:cNvSpPr>
              <a:spLocks/>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8"/>
            <p:cNvSpPr>
              <a:spLocks/>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9"/>
            <p:cNvSpPr>
              <a:spLocks/>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10"/>
            <p:cNvSpPr>
              <a:spLocks/>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11"/>
            <p:cNvSpPr>
              <a:spLocks/>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12"/>
            <p:cNvSpPr>
              <a:spLocks/>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14"/>
            <p:cNvSpPr>
              <a:spLocks/>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headEnd/>
              <a:tailEnd/>
            </a:ln>
            <a:extLst/>
          </p:spPr>
          <p:txBody>
            <a:bodyPr vert="horz" wrap="square" lIns="83748" tIns="41874" rIns="83748" bIns="41874" numCol="1" anchor="t" anchorCtr="0" compatLnSpc="1">
              <a:prstTxWarp prst="textNoShape">
                <a:avLst/>
              </a:prstTxWarp>
            </a:bodyPr>
            <a:lstStyle/>
            <a:p>
              <a:pPr>
                <a:lnSpc>
                  <a:spcPct val="120000"/>
                </a:lnSpc>
              </a:pPr>
              <a:endParaRPr lang="en-US" sz="1563">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xmlns="" val="1311282624"/>
      </p:ext>
    </p:extLst>
  </p:cSld>
  <p:clrMapOvr>
    <a:masterClrMapping/>
  </p:clrMapOvr>
  <mc:AlternateContent xmlns:mc="http://schemas.openxmlformats.org/markup-compatibility/2006">
    <mc:Choice xmlns:p14="http://schemas.microsoft.com/office/powerpoint/2010/main" xmlns=""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box(in)">
                                      <p:cBhvr>
                                        <p:cTn id="1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C60BEB86-5CAF-42A8-BF6E-69491F0DDAD6"/>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912.pptx"/>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heme/theme1.xml><?xml version="1.0" encoding="utf-8"?>
<a:theme xmlns:a="http://schemas.openxmlformats.org/drawingml/2006/main" name="1_自定义设计方案">
  <a:themeElements>
    <a:clrScheme name="自定义 338">
      <a:dk1>
        <a:sysClr val="windowText" lastClr="000000"/>
      </a:dk1>
      <a:lt1>
        <a:sysClr val="window" lastClr="FFFFFF"/>
      </a:lt1>
      <a:dk2>
        <a:srgbClr val="44546A"/>
      </a:dk2>
      <a:lt2>
        <a:srgbClr val="E7E6E6"/>
      </a:lt2>
      <a:accent1>
        <a:srgbClr val="1F8613"/>
      </a:accent1>
      <a:accent2>
        <a:srgbClr val="82C024"/>
      </a:accent2>
      <a:accent3>
        <a:srgbClr val="1F8613"/>
      </a:accent3>
      <a:accent4>
        <a:srgbClr val="82C024"/>
      </a:accent4>
      <a:accent5>
        <a:srgbClr val="1F8613"/>
      </a:accent5>
      <a:accent6>
        <a:srgbClr val="82C024"/>
      </a:accent6>
      <a:hlink>
        <a:srgbClr val="1F8613"/>
      </a:hlink>
      <a:folHlink>
        <a:srgbClr val="82C02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1625</Words>
  <Application>Microsoft Office PowerPoint</Application>
  <PresentationFormat>自定义</PresentationFormat>
  <Paragraphs>182</Paragraphs>
  <Slides>18</Slides>
  <Notes>18</Notes>
  <HiddenSlides>0</HiddenSlides>
  <MMClips>0</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1_自定义设计方案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春风化雨.pptx</dc:title>
  <dc:creator/>
  <cp:lastModifiedBy/>
  <cp:revision>1</cp:revision>
  <dcterms:created xsi:type="dcterms:W3CDTF">2016-10-17T14:00:15Z</dcterms:created>
  <dcterms:modified xsi:type="dcterms:W3CDTF">2019-04-08T07:29:58Z</dcterms:modified>
</cp:coreProperties>
</file>